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3" r:id="rId2"/>
    <p:sldId id="318" r:id="rId3"/>
    <p:sldId id="319" r:id="rId4"/>
    <p:sldId id="320" r:id="rId5"/>
    <p:sldId id="321" r:id="rId6"/>
    <p:sldId id="322" r:id="rId7"/>
    <p:sldId id="323" r:id="rId8"/>
    <p:sldId id="294" r:id="rId9"/>
    <p:sldId id="295" r:id="rId10"/>
    <p:sldId id="352" r:id="rId11"/>
    <p:sldId id="325" r:id="rId12"/>
    <p:sldId id="326" r:id="rId13"/>
    <p:sldId id="327" r:id="rId14"/>
    <p:sldId id="328" r:id="rId15"/>
    <p:sldId id="329" r:id="rId16"/>
    <p:sldId id="350" r:id="rId17"/>
    <p:sldId id="333" r:id="rId18"/>
    <p:sldId id="334" r:id="rId19"/>
    <p:sldId id="351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31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3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86380" autoAdjust="0"/>
  </p:normalViewPr>
  <p:slideViewPr>
    <p:cSldViewPr>
      <p:cViewPr varScale="1">
        <p:scale>
          <a:sx n="116" d="100"/>
          <a:sy n="116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B70F2-5AB7-42A9-BAD6-2AC152CD97E5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EA5B7108-1ADA-4A95-83C6-79A09200A676}">
      <dgm:prSet phldrT="[Text]" custT="1"/>
      <dgm:spPr/>
      <dgm:t>
        <a:bodyPr/>
        <a:lstStyle/>
        <a:p>
          <a:r>
            <a:rPr lang="en-US" sz="2300" b="1" dirty="0" smtClean="0"/>
            <a:t>June 2016</a:t>
          </a:r>
        </a:p>
        <a:p>
          <a:r>
            <a:rPr lang="en-US" sz="1800" dirty="0" smtClean="0"/>
            <a:t>40 Villages</a:t>
          </a:r>
        </a:p>
      </dgm:t>
    </dgm:pt>
    <dgm:pt modelId="{0C1EDD40-5AB7-4AC1-858A-CE1C08A3589C}" type="parTrans" cxnId="{18A7DDD9-7403-478A-B486-EBA7F7D68C17}">
      <dgm:prSet/>
      <dgm:spPr/>
      <dgm:t>
        <a:bodyPr/>
        <a:lstStyle/>
        <a:p>
          <a:endParaRPr lang="en-IN"/>
        </a:p>
      </dgm:t>
    </dgm:pt>
    <dgm:pt modelId="{BF5F71E2-AFF4-420B-A985-2AABB2820C57}" type="sibTrans" cxnId="{18A7DDD9-7403-478A-B486-EBA7F7D68C17}">
      <dgm:prSet/>
      <dgm:spPr/>
      <dgm:t>
        <a:bodyPr/>
        <a:lstStyle/>
        <a:p>
          <a:endParaRPr lang="en-IN"/>
        </a:p>
      </dgm:t>
    </dgm:pt>
    <dgm:pt modelId="{0B11D82A-56BD-4DB0-8B45-6FE9F7C28D78}">
      <dgm:prSet phldrT="[Text]" custT="1"/>
      <dgm:spPr/>
      <dgm:t>
        <a:bodyPr/>
        <a:lstStyle/>
        <a:p>
          <a:r>
            <a:rPr lang="en-US" sz="2300" b="1" dirty="0" smtClean="0"/>
            <a:t>Year 2018</a:t>
          </a:r>
        </a:p>
        <a:p>
          <a:r>
            <a:rPr lang="en-US" sz="1800" dirty="0" smtClean="0"/>
            <a:t>125 Villages</a:t>
          </a:r>
        </a:p>
        <a:p>
          <a:r>
            <a:rPr lang="en-US" sz="1800" dirty="0" smtClean="0"/>
            <a:t>27000 Ha.</a:t>
          </a:r>
        </a:p>
        <a:p>
          <a:endParaRPr lang="en-IN" sz="1800" dirty="0"/>
        </a:p>
      </dgm:t>
    </dgm:pt>
    <dgm:pt modelId="{59A7A277-7303-4B79-B7B2-E683DC0CE3B2}" type="parTrans" cxnId="{16A65EF3-452C-4F26-8923-871BB283764A}">
      <dgm:prSet/>
      <dgm:spPr/>
      <dgm:t>
        <a:bodyPr/>
        <a:lstStyle/>
        <a:p>
          <a:endParaRPr lang="en-IN"/>
        </a:p>
      </dgm:t>
    </dgm:pt>
    <dgm:pt modelId="{938BDD1F-22DC-44F5-9C46-98A0661F7244}" type="sibTrans" cxnId="{16A65EF3-452C-4F26-8923-871BB283764A}">
      <dgm:prSet/>
      <dgm:spPr/>
      <dgm:t>
        <a:bodyPr/>
        <a:lstStyle/>
        <a:p>
          <a:endParaRPr lang="en-IN"/>
        </a:p>
      </dgm:t>
    </dgm:pt>
    <dgm:pt modelId="{21ABC9D0-3479-4777-BFD5-C960FF7ABD46}">
      <dgm:prSet phldrT="[Text]" custT="1"/>
      <dgm:spPr/>
      <dgm:t>
        <a:bodyPr/>
        <a:lstStyle/>
        <a:p>
          <a:r>
            <a:rPr lang="en-US" sz="2300" b="1" dirty="0" smtClean="0"/>
            <a:t>Year 2022</a:t>
          </a:r>
        </a:p>
        <a:p>
          <a:r>
            <a:rPr lang="en-US" sz="1800" b="0" dirty="0" smtClean="0"/>
            <a:t>65000 Ha. under LAC</a:t>
          </a:r>
          <a:endParaRPr lang="en-IN" sz="1800" b="0" dirty="0"/>
        </a:p>
      </dgm:t>
    </dgm:pt>
    <dgm:pt modelId="{D3184EEA-47D1-44F2-85F5-6BF26A256F96}" type="parTrans" cxnId="{07B1BE66-34E9-4E22-941A-5EC5FAA64AB3}">
      <dgm:prSet/>
      <dgm:spPr/>
      <dgm:t>
        <a:bodyPr/>
        <a:lstStyle/>
        <a:p>
          <a:endParaRPr lang="en-IN"/>
        </a:p>
      </dgm:t>
    </dgm:pt>
    <dgm:pt modelId="{3AFFB354-5BA7-4F12-BFA8-5505CD9BDC8E}" type="sibTrans" cxnId="{07B1BE66-34E9-4E22-941A-5EC5FAA64AB3}">
      <dgm:prSet/>
      <dgm:spPr/>
      <dgm:t>
        <a:bodyPr/>
        <a:lstStyle/>
        <a:p>
          <a:endParaRPr lang="en-IN"/>
        </a:p>
      </dgm:t>
    </dgm:pt>
    <dgm:pt modelId="{5E233691-BBC1-4A86-879A-EA4BEEDCEBFA}">
      <dgm:prSet phldrT="[Text]" custT="1"/>
      <dgm:spPr/>
      <dgm:t>
        <a:bodyPr/>
        <a:lstStyle/>
        <a:p>
          <a:r>
            <a:rPr lang="en-US" sz="2300" b="1" dirty="0" smtClean="0"/>
            <a:t>Dec 2015</a:t>
          </a:r>
        </a:p>
        <a:p>
          <a:r>
            <a:rPr lang="en-US" sz="1800" dirty="0" smtClean="0"/>
            <a:t>8 villages</a:t>
          </a:r>
        </a:p>
        <a:p>
          <a:r>
            <a:rPr lang="en-US" sz="1800" b="1" dirty="0" smtClean="0"/>
            <a:t>Pilot Engagement </a:t>
          </a:r>
          <a:endParaRPr lang="en-IN" sz="1800" b="1" dirty="0"/>
        </a:p>
      </dgm:t>
    </dgm:pt>
    <dgm:pt modelId="{2CF78E80-F1ED-4DC1-9A9A-6976F125B510}" type="parTrans" cxnId="{BF5308C4-55FF-4ABE-A34E-B1AFE75BFE83}">
      <dgm:prSet/>
      <dgm:spPr/>
      <dgm:t>
        <a:bodyPr/>
        <a:lstStyle/>
        <a:p>
          <a:endParaRPr lang="en-IN"/>
        </a:p>
      </dgm:t>
    </dgm:pt>
    <dgm:pt modelId="{2D93FAA9-A2F2-490F-8801-BFCFC614864E}" type="sibTrans" cxnId="{BF5308C4-55FF-4ABE-A34E-B1AFE75BFE83}">
      <dgm:prSet/>
      <dgm:spPr/>
      <dgm:t>
        <a:bodyPr/>
        <a:lstStyle/>
        <a:p>
          <a:endParaRPr lang="en-IN"/>
        </a:p>
      </dgm:t>
    </dgm:pt>
    <dgm:pt modelId="{D99695B2-0B99-49EF-8A35-C7E4464B6738}" type="pres">
      <dgm:prSet presAssocID="{55EB70F2-5AB7-42A9-BAD6-2AC152CD97E5}" presName="arrowDiagram" presStyleCnt="0">
        <dgm:presLayoutVars>
          <dgm:chMax val="5"/>
          <dgm:dir/>
          <dgm:resizeHandles val="exact"/>
        </dgm:presLayoutVars>
      </dgm:prSet>
      <dgm:spPr/>
    </dgm:pt>
    <dgm:pt modelId="{5311AAB3-0949-4EE2-9A6F-72FC3348EEAC}" type="pres">
      <dgm:prSet presAssocID="{55EB70F2-5AB7-42A9-BAD6-2AC152CD97E5}" presName="arrow" presStyleLbl="bgShp" presStyleIdx="0" presStyleCnt="1"/>
      <dgm:spPr/>
    </dgm:pt>
    <dgm:pt modelId="{9325D24F-97C5-4315-96CA-A91E175F1791}" type="pres">
      <dgm:prSet presAssocID="{55EB70F2-5AB7-42A9-BAD6-2AC152CD97E5}" presName="arrowDiagram4" presStyleCnt="0"/>
      <dgm:spPr/>
    </dgm:pt>
    <dgm:pt modelId="{8E9B85AD-F56E-4919-AC44-69456744AD75}" type="pres">
      <dgm:prSet presAssocID="{5E233691-BBC1-4A86-879A-EA4BEEDCEBFA}" presName="bullet4a" presStyleLbl="node1" presStyleIdx="0" presStyleCnt="4"/>
      <dgm:spPr/>
    </dgm:pt>
    <dgm:pt modelId="{484E1F6A-BB60-45A4-881C-97213795D823}" type="pres">
      <dgm:prSet presAssocID="{5E233691-BBC1-4A86-879A-EA4BEEDCEBFA}" presName="textBox4a" presStyleLbl="revTx" presStyleIdx="0" presStyleCnt="4" custScaleX="113842" custLinFactNeighborX="42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9B22CF-8E42-4750-920B-D5B185544304}" type="pres">
      <dgm:prSet presAssocID="{EA5B7108-1ADA-4A95-83C6-79A09200A676}" presName="bullet4b" presStyleLbl="node1" presStyleIdx="1" presStyleCnt="4"/>
      <dgm:spPr/>
    </dgm:pt>
    <dgm:pt modelId="{DFE3A7A8-EA74-4DE3-8360-68D62DAE0AF1}" type="pres">
      <dgm:prSet presAssocID="{EA5B7108-1ADA-4A95-83C6-79A09200A676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70D3FF-D08D-4685-BFE6-7B2F9B9C6142}" type="pres">
      <dgm:prSet presAssocID="{0B11D82A-56BD-4DB0-8B45-6FE9F7C28D78}" presName="bullet4c" presStyleLbl="node1" presStyleIdx="2" presStyleCnt="4"/>
      <dgm:spPr/>
    </dgm:pt>
    <dgm:pt modelId="{2B40A9D4-B907-4A02-8EE4-CCBF7560D55B}" type="pres">
      <dgm:prSet presAssocID="{0B11D82A-56BD-4DB0-8B45-6FE9F7C28D7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B66221-EB43-4D7A-BE41-1B7B1257C0CD}" type="pres">
      <dgm:prSet presAssocID="{21ABC9D0-3479-4777-BFD5-C960FF7ABD46}" presName="bullet4d" presStyleLbl="node1" presStyleIdx="3" presStyleCnt="4"/>
      <dgm:spPr/>
    </dgm:pt>
    <dgm:pt modelId="{DE20A41E-9E36-4595-BA00-E946E29F98D7}" type="pres">
      <dgm:prSet presAssocID="{21ABC9D0-3479-4777-BFD5-C960FF7ABD4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A4C4857-86CD-4F3F-8529-8D4EFFDCA5F1}" type="presOf" srcId="{55EB70F2-5AB7-42A9-BAD6-2AC152CD97E5}" destId="{D99695B2-0B99-49EF-8A35-C7E4464B6738}" srcOrd="0" destOrd="0" presId="urn:microsoft.com/office/officeart/2005/8/layout/arrow2"/>
    <dgm:cxn modelId="{4BAB9ED0-BEDE-4B9F-B99D-7C4937F335EE}" type="presOf" srcId="{21ABC9D0-3479-4777-BFD5-C960FF7ABD46}" destId="{DE20A41E-9E36-4595-BA00-E946E29F98D7}" srcOrd="0" destOrd="0" presId="urn:microsoft.com/office/officeart/2005/8/layout/arrow2"/>
    <dgm:cxn modelId="{07B1BE66-34E9-4E22-941A-5EC5FAA64AB3}" srcId="{55EB70F2-5AB7-42A9-BAD6-2AC152CD97E5}" destId="{21ABC9D0-3479-4777-BFD5-C960FF7ABD46}" srcOrd="3" destOrd="0" parTransId="{D3184EEA-47D1-44F2-85F5-6BF26A256F96}" sibTransId="{3AFFB354-5BA7-4F12-BFA8-5505CD9BDC8E}"/>
    <dgm:cxn modelId="{53230928-5D03-45EF-9781-35CFC4289715}" type="presOf" srcId="{0B11D82A-56BD-4DB0-8B45-6FE9F7C28D78}" destId="{2B40A9D4-B907-4A02-8EE4-CCBF7560D55B}" srcOrd="0" destOrd="0" presId="urn:microsoft.com/office/officeart/2005/8/layout/arrow2"/>
    <dgm:cxn modelId="{8A3C50D3-C564-457B-A724-6BA47A035A54}" type="presOf" srcId="{5E233691-BBC1-4A86-879A-EA4BEEDCEBFA}" destId="{484E1F6A-BB60-45A4-881C-97213795D823}" srcOrd="0" destOrd="0" presId="urn:microsoft.com/office/officeart/2005/8/layout/arrow2"/>
    <dgm:cxn modelId="{16A65EF3-452C-4F26-8923-871BB283764A}" srcId="{55EB70F2-5AB7-42A9-BAD6-2AC152CD97E5}" destId="{0B11D82A-56BD-4DB0-8B45-6FE9F7C28D78}" srcOrd="2" destOrd="0" parTransId="{59A7A277-7303-4B79-B7B2-E683DC0CE3B2}" sibTransId="{938BDD1F-22DC-44F5-9C46-98A0661F7244}"/>
    <dgm:cxn modelId="{CDD1D4A4-25DC-44A0-8E82-A4E2E1EB73F2}" type="presOf" srcId="{EA5B7108-1ADA-4A95-83C6-79A09200A676}" destId="{DFE3A7A8-EA74-4DE3-8360-68D62DAE0AF1}" srcOrd="0" destOrd="0" presId="urn:microsoft.com/office/officeart/2005/8/layout/arrow2"/>
    <dgm:cxn modelId="{BF5308C4-55FF-4ABE-A34E-B1AFE75BFE83}" srcId="{55EB70F2-5AB7-42A9-BAD6-2AC152CD97E5}" destId="{5E233691-BBC1-4A86-879A-EA4BEEDCEBFA}" srcOrd="0" destOrd="0" parTransId="{2CF78E80-F1ED-4DC1-9A9A-6976F125B510}" sibTransId="{2D93FAA9-A2F2-490F-8801-BFCFC614864E}"/>
    <dgm:cxn modelId="{18A7DDD9-7403-478A-B486-EBA7F7D68C17}" srcId="{55EB70F2-5AB7-42A9-BAD6-2AC152CD97E5}" destId="{EA5B7108-1ADA-4A95-83C6-79A09200A676}" srcOrd="1" destOrd="0" parTransId="{0C1EDD40-5AB7-4AC1-858A-CE1C08A3589C}" sibTransId="{BF5F71E2-AFF4-420B-A985-2AABB2820C57}"/>
    <dgm:cxn modelId="{A6576F6F-F1AC-4D25-8126-50911C99B2AB}" type="presParOf" srcId="{D99695B2-0B99-49EF-8A35-C7E4464B6738}" destId="{5311AAB3-0949-4EE2-9A6F-72FC3348EEAC}" srcOrd="0" destOrd="0" presId="urn:microsoft.com/office/officeart/2005/8/layout/arrow2"/>
    <dgm:cxn modelId="{EB2B51A7-BCE4-4B13-9050-7E8596E85FCA}" type="presParOf" srcId="{D99695B2-0B99-49EF-8A35-C7E4464B6738}" destId="{9325D24F-97C5-4315-96CA-A91E175F1791}" srcOrd="1" destOrd="0" presId="urn:microsoft.com/office/officeart/2005/8/layout/arrow2"/>
    <dgm:cxn modelId="{EC77C790-EF88-44E6-B428-D025C1F0B716}" type="presParOf" srcId="{9325D24F-97C5-4315-96CA-A91E175F1791}" destId="{8E9B85AD-F56E-4919-AC44-69456744AD75}" srcOrd="0" destOrd="0" presId="urn:microsoft.com/office/officeart/2005/8/layout/arrow2"/>
    <dgm:cxn modelId="{477DC221-5114-4D2D-9E3D-2AAC70371432}" type="presParOf" srcId="{9325D24F-97C5-4315-96CA-A91E175F1791}" destId="{484E1F6A-BB60-45A4-881C-97213795D823}" srcOrd="1" destOrd="0" presId="urn:microsoft.com/office/officeart/2005/8/layout/arrow2"/>
    <dgm:cxn modelId="{76ABE011-DD56-4928-A28B-1657E7364FA5}" type="presParOf" srcId="{9325D24F-97C5-4315-96CA-A91E175F1791}" destId="{C69B22CF-8E42-4750-920B-D5B185544304}" srcOrd="2" destOrd="0" presId="urn:microsoft.com/office/officeart/2005/8/layout/arrow2"/>
    <dgm:cxn modelId="{8A6A478D-51F6-4BC5-9F8C-259ABA21F674}" type="presParOf" srcId="{9325D24F-97C5-4315-96CA-A91E175F1791}" destId="{DFE3A7A8-EA74-4DE3-8360-68D62DAE0AF1}" srcOrd="3" destOrd="0" presId="urn:microsoft.com/office/officeart/2005/8/layout/arrow2"/>
    <dgm:cxn modelId="{946CC567-A722-4BB1-9611-86F753FC718E}" type="presParOf" srcId="{9325D24F-97C5-4315-96CA-A91E175F1791}" destId="{8370D3FF-D08D-4685-BFE6-7B2F9B9C6142}" srcOrd="4" destOrd="0" presId="urn:microsoft.com/office/officeart/2005/8/layout/arrow2"/>
    <dgm:cxn modelId="{B5784F22-D065-4503-8FA6-6EA84C2D0A8A}" type="presParOf" srcId="{9325D24F-97C5-4315-96CA-A91E175F1791}" destId="{2B40A9D4-B907-4A02-8EE4-CCBF7560D55B}" srcOrd="5" destOrd="0" presId="urn:microsoft.com/office/officeart/2005/8/layout/arrow2"/>
    <dgm:cxn modelId="{9874FDCC-5921-4FBD-A272-57191E475560}" type="presParOf" srcId="{9325D24F-97C5-4315-96CA-A91E175F1791}" destId="{DBB66221-EB43-4D7A-BE41-1B7B1257C0CD}" srcOrd="6" destOrd="0" presId="urn:microsoft.com/office/officeart/2005/8/layout/arrow2"/>
    <dgm:cxn modelId="{58E3BACF-C06A-4AE4-B223-2A8C490246EA}" type="presParOf" srcId="{9325D24F-97C5-4315-96CA-A91E175F1791}" destId="{DE20A41E-9E36-4595-BA00-E946E29F98D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68321-D79D-4D28-9D94-67D6A09F096A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E156B24-CD14-4B49-8284-596BEE29AE71}">
      <dgm:prSet phldrT="[Text]"/>
      <dgm:spPr/>
      <dgm:t>
        <a:bodyPr/>
        <a:lstStyle/>
        <a:p>
          <a:r>
            <a:rPr lang="en-US" dirty="0" smtClean="0"/>
            <a:t>Chief Executive Officer</a:t>
          </a:r>
          <a:endParaRPr lang="en-GB" dirty="0"/>
        </a:p>
      </dgm:t>
    </dgm:pt>
    <dgm:pt modelId="{8BBED5A5-DF0E-4F88-94D4-5C8426610A61}" type="parTrans" cxnId="{9DD2E0C2-C47D-42AF-AA5B-13CB1E950D87}">
      <dgm:prSet/>
      <dgm:spPr/>
      <dgm:t>
        <a:bodyPr/>
        <a:lstStyle/>
        <a:p>
          <a:endParaRPr lang="en-GB"/>
        </a:p>
      </dgm:t>
    </dgm:pt>
    <dgm:pt modelId="{833420CB-CB87-4684-B5A8-7168AF1AEB29}" type="sibTrans" cxnId="{9DD2E0C2-C47D-42AF-AA5B-13CB1E950D87}">
      <dgm:prSet/>
      <dgm:spPr/>
      <dgm:t>
        <a:bodyPr/>
        <a:lstStyle/>
        <a:p>
          <a:endParaRPr lang="en-GB"/>
        </a:p>
      </dgm:t>
    </dgm:pt>
    <dgm:pt modelId="{E4872E1E-25C4-4BED-82BA-C70EBF5B587B}">
      <dgm:prSet phldrT="[Text]"/>
      <dgm:spPr/>
      <dgm:t>
        <a:bodyPr/>
        <a:lstStyle/>
        <a:p>
          <a:r>
            <a:rPr lang="en-US" dirty="0" smtClean="0"/>
            <a:t>Operations Lead</a:t>
          </a:r>
          <a:endParaRPr lang="en-GB" dirty="0"/>
        </a:p>
      </dgm:t>
    </dgm:pt>
    <dgm:pt modelId="{7220AB05-CE91-47E3-990A-C747522E1964}" type="parTrans" cxnId="{5D7A8351-2C1B-4B2B-A39A-740307486C61}">
      <dgm:prSet/>
      <dgm:spPr/>
      <dgm:t>
        <a:bodyPr/>
        <a:lstStyle/>
        <a:p>
          <a:endParaRPr lang="en-GB"/>
        </a:p>
      </dgm:t>
    </dgm:pt>
    <dgm:pt modelId="{F3C0CE9D-2B94-4ECD-A484-73C166C27E9E}" type="sibTrans" cxnId="{5D7A8351-2C1B-4B2B-A39A-740307486C61}">
      <dgm:prSet/>
      <dgm:spPr/>
      <dgm:t>
        <a:bodyPr/>
        <a:lstStyle/>
        <a:p>
          <a:endParaRPr lang="en-GB"/>
        </a:p>
      </dgm:t>
    </dgm:pt>
    <dgm:pt modelId="{74AAA06E-3757-4945-B7CD-36920785D73D}">
      <dgm:prSet phldrT="[Text]"/>
      <dgm:spPr/>
      <dgm:t>
        <a:bodyPr/>
        <a:lstStyle/>
        <a:p>
          <a:r>
            <a:rPr lang="en-US" dirty="0" smtClean="0"/>
            <a:t>Procurement and Storage in Charge</a:t>
          </a:r>
          <a:endParaRPr lang="en-GB" dirty="0"/>
        </a:p>
      </dgm:t>
    </dgm:pt>
    <dgm:pt modelId="{B6A4FC12-FF60-4DDB-B1F6-AFD0BD15FF89}" type="parTrans" cxnId="{1AB6B8F9-4ABC-429B-ACE2-98D3031BDF06}">
      <dgm:prSet/>
      <dgm:spPr/>
      <dgm:t>
        <a:bodyPr/>
        <a:lstStyle/>
        <a:p>
          <a:endParaRPr lang="en-GB"/>
        </a:p>
      </dgm:t>
    </dgm:pt>
    <dgm:pt modelId="{F29FAEF6-DDB7-4F24-B144-082760C0262D}" type="sibTrans" cxnId="{1AB6B8F9-4ABC-429B-ACE2-98D3031BDF06}">
      <dgm:prSet/>
      <dgm:spPr/>
      <dgm:t>
        <a:bodyPr/>
        <a:lstStyle/>
        <a:p>
          <a:endParaRPr lang="en-GB"/>
        </a:p>
      </dgm:t>
    </dgm:pt>
    <dgm:pt modelId="{7EC30051-F9BD-4674-8A9C-FBFAD6D3E0E6}">
      <dgm:prSet phldrT="[Text]"/>
      <dgm:spPr/>
      <dgm:t>
        <a:bodyPr/>
        <a:lstStyle/>
        <a:p>
          <a:r>
            <a:rPr lang="en-US" dirty="0" smtClean="0"/>
            <a:t>Primary Processing Unit Team</a:t>
          </a:r>
          <a:endParaRPr lang="en-GB" dirty="0"/>
        </a:p>
      </dgm:t>
    </dgm:pt>
    <dgm:pt modelId="{AB4EAE14-E922-4C3D-85EC-312A59D69B9A}" type="parTrans" cxnId="{7A8E3EA0-5249-451E-8057-3263E28B3C8C}">
      <dgm:prSet/>
      <dgm:spPr/>
      <dgm:t>
        <a:bodyPr/>
        <a:lstStyle/>
        <a:p>
          <a:endParaRPr lang="en-GB"/>
        </a:p>
      </dgm:t>
    </dgm:pt>
    <dgm:pt modelId="{F5767E93-81C6-4A32-9C71-96060EED4E70}" type="sibTrans" cxnId="{7A8E3EA0-5249-451E-8057-3263E28B3C8C}">
      <dgm:prSet/>
      <dgm:spPr/>
      <dgm:t>
        <a:bodyPr/>
        <a:lstStyle/>
        <a:p>
          <a:endParaRPr lang="en-GB"/>
        </a:p>
      </dgm:t>
    </dgm:pt>
    <dgm:pt modelId="{C00BC0D6-6449-47A8-B00C-CB397C66BF27}">
      <dgm:prSet phldrT="[Text]"/>
      <dgm:spPr/>
      <dgm:t>
        <a:bodyPr/>
        <a:lstStyle/>
        <a:p>
          <a:r>
            <a:rPr lang="en-US" dirty="0" smtClean="0"/>
            <a:t>Sales and Marketing Lead</a:t>
          </a:r>
          <a:endParaRPr lang="en-GB" dirty="0"/>
        </a:p>
      </dgm:t>
    </dgm:pt>
    <dgm:pt modelId="{BB1D268E-CC06-43B0-A04A-1077B1322D51}" type="parTrans" cxnId="{AAE87C88-4C62-479B-A8D6-497999F63A7F}">
      <dgm:prSet/>
      <dgm:spPr/>
      <dgm:t>
        <a:bodyPr/>
        <a:lstStyle/>
        <a:p>
          <a:endParaRPr lang="en-GB"/>
        </a:p>
      </dgm:t>
    </dgm:pt>
    <dgm:pt modelId="{209B0D4B-CD09-4BB6-B887-19EE0BEBA2C7}" type="sibTrans" cxnId="{AAE87C88-4C62-479B-A8D6-497999F63A7F}">
      <dgm:prSet/>
      <dgm:spPr/>
      <dgm:t>
        <a:bodyPr/>
        <a:lstStyle/>
        <a:p>
          <a:endParaRPr lang="en-GB"/>
        </a:p>
      </dgm:t>
    </dgm:pt>
    <dgm:pt modelId="{EFDF31EA-1AE2-409F-ABFF-D56DA55719E9}">
      <dgm:prSet phldrT="[Text]"/>
      <dgm:spPr/>
      <dgm:t>
        <a:bodyPr/>
        <a:lstStyle/>
        <a:p>
          <a:r>
            <a:rPr lang="en-US" dirty="0" err="1" smtClean="0"/>
            <a:t>Jaivik</a:t>
          </a:r>
          <a:r>
            <a:rPr lang="en-US" dirty="0" smtClean="0"/>
            <a:t> </a:t>
          </a:r>
          <a:r>
            <a:rPr lang="en-US" dirty="0" err="1" smtClean="0"/>
            <a:t>Bazar</a:t>
          </a:r>
          <a:r>
            <a:rPr lang="en-US" dirty="0" smtClean="0"/>
            <a:t> Manager</a:t>
          </a:r>
          <a:endParaRPr lang="en-GB" dirty="0"/>
        </a:p>
      </dgm:t>
    </dgm:pt>
    <dgm:pt modelId="{F3594B52-5243-4300-B286-C9399A255908}" type="parTrans" cxnId="{9C23A574-D072-44B6-818B-38EC5A4F1956}">
      <dgm:prSet/>
      <dgm:spPr/>
      <dgm:t>
        <a:bodyPr/>
        <a:lstStyle/>
        <a:p>
          <a:endParaRPr lang="en-GB"/>
        </a:p>
      </dgm:t>
    </dgm:pt>
    <dgm:pt modelId="{E86D3F8B-E944-489B-A6B6-C8622C726883}" type="sibTrans" cxnId="{9C23A574-D072-44B6-818B-38EC5A4F1956}">
      <dgm:prSet/>
      <dgm:spPr/>
      <dgm:t>
        <a:bodyPr/>
        <a:lstStyle/>
        <a:p>
          <a:endParaRPr lang="en-GB"/>
        </a:p>
      </dgm:t>
    </dgm:pt>
    <dgm:pt modelId="{7A428918-CFB4-46D3-BBE1-FA5CB4C81A61}">
      <dgm:prSet/>
      <dgm:spPr/>
      <dgm:t>
        <a:bodyPr/>
        <a:lstStyle/>
        <a:p>
          <a:r>
            <a:rPr lang="en-US" dirty="0" smtClean="0"/>
            <a:t>Secondary Processing Team</a:t>
          </a:r>
          <a:endParaRPr lang="en-GB" dirty="0"/>
        </a:p>
      </dgm:t>
    </dgm:pt>
    <dgm:pt modelId="{7BA51A9A-8A2F-447F-9479-CD331108D0FE}" type="parTrans" cxnId="{F315DF24-4F27-4826-8D35-45D651332492}">
      <dgm:prSet/>
      <dgm:spPr/>
      <dgm:t>
        <a:bodyPr/>
        <a:lstStyle/>
        <a:p>
          <a:endParaRPr lang="en-GB"/>
        </a:p>
      </dgm:t>
    </dgm:pt>
    <dgm:pt modelId="{FC5D99A2-8B07-4F6B-8AE2-469E7A979F7F}" type="sibTrans" cxnId="{F315DF24-4F27-4826-8D35-45D651332492}">
      <dgm:prSet/>
      <dgm:spPr/>
      <dgm:t>
        <a:bodyPr/>
        <a:lstStyle/>
        <a:p>
          <a:endParaRPr lang="en-GB"/>
        </a:p>
      </dgm:t>
    </dgm:pt>
    <dgm:pt modelId="{452F125F-2A4B-4FFE-8C2E-24D4F8BBB229}">
      <dgm:prSet/>
      <dgm:spPr/>
      <dgm:t>
        <a:bodyPr/>
        <a:lstStyle/>
        <a:p>
          <a:r>
            <a:rPr lang="en-US" dirty="0" smtClean="0"/>
            <a:t>Café </a:t>
          </a:r>
          <a:r>
            <a:rPr lang="en-US" dirty="0" err="1" smtClean="0"/>
            <a:t>Aadim</a:t>
          </a:r>
          <a:r>
            <a:rPr lang="en-US" dirty="0" smtClean="0"/>
            <a:t> Team</a:t>
          </a:r>
          <a:endParaRPr lang="en-GB" dirty="0"/>
        </a:p>
      </dgm:t>
    </dgm:pt>
    <dgm:pt modelId="{2D4000CF-96A1-48A7-9C86-3D20AE498CC2}" type="parTrans" cxnId="{F4BE42AA-4E22-41F3-828E-9FCD820CBDD6}">
      <dgm:prSet/>
      <dgm:spPr/>
      <dgm:t>
        <a:bodyPr/>
        <a:lstStyle/>
        <a:p>
          <a:endParaRPr lang="en-GB"/>
        </a:p>
      </dgm:t>
    </dgm:pt>
    <dgm:pt modelId="{4188F44B-841C-4112-9EB8-8F119B086C95}" type="sibTrans" cxnId="{F4BE42AA-4E22-41F3-828E-9FCD820CBDD6}">
      <dgm:prSet/>
      <dgm:spPr/>
      <dgm:t>
        <a:bodyPr/>
        <a:lstStyle/>
        <a:p>
          <a:endParaRPr lang="en-GB"/>
        </a:p>
      </dgm:t>
    </dgm:pt>
    <dgm:pt modelId="{D0424F31-6C65-451C-8566-D98909CB7D69}" type="pres">
      <dgm:prSet presAssocID="{F1068321-D79D-4D28-9D94-67D6A09F09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7C5E4B8-4D93-4035-996B-8E2324C85D2F}" type="pres">
      <dgm:prSet presAssocID="{0E156B24-CD14-4B49-8284-596BEE29AE71}" presName="hierRoot1" presStyleCnt="0">
        <dgm:presLayoutVars>
          <dgm:hierBranch val="init"/>
        </dgm:presLayoutVars>
      </dgm:prSet>
      <dgm:spPr/>
    </dgm:pt>
    <dgm:pt modelId="{FB92B518-9836-4960-9EE8-9FF8B9113740}" type="pres">
      <dgm:prSet presAssocID="{0E156B24-CD14-4B49-8284-596BEE29AE71}" presName="rootComposite1" presStyleCnt="0"/>
      <dgm:spPr/>
    </dgm:pt>
    <dgm:pt modelId="{F4AE1E37-47CB-46E4-9744-3146946A705C}" type="pres">
      <dgm:prSet presAssocID="{0E156B24-CD14-4B49-8284-596BEE29AE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F80C09E-01E5-4223-A49A-D223010A28A4}" type="pres">
      <dgm:prSet presAssocID="{0E156B24-CD14-4B49-8284-596BEE29AE71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713D842-EC9F-477F-9F08-AE1FA7FA0C64}" type="pres">
      <dgm:prSet presAssocID="{0E156B24-CD14-4B49-8284-596BEE29AE71}" presName="hierChild2" presStyleCnt="0"/>
      <dgm:spPr/>
    </dgm:pt>
    <dgm:pt modelId="{44CEEEA3-C4CE-4113-A2E7-BD1C1B017E44}" type="pres">
      <dgm:prSet presAssocID="{7220AB05-CE91-47E3-990A-C747522E1964}" presName="Name37" presStyleLbl="parChTrans1D2" presStyleIdx="0" presStyleCnt="3"/>
      <dgm:spPr/>
      <dgm:t>
        <a:bodyPr/>
        <a:lstStyle/>
        <a:p>
          <a:endParaRPr lang="en-GB"/>
        </a:p>
      </dgm:t>
    </dgm:pt>
    <dgm:pt modelId="{60BF3569-D412-4CB8-8782-733072EF3ACC}" type="pres">
      <dgm:prSet presAssocID="{E4872E1E-25C4-4BED-82BA-C70EBF5B587B}" presName="hierRoot2" presStyleCnt="0">
        <dgm:presLayoutVars>
          <dgm:hierBranch val="init"/>
        </dgm:presLayoutVars>
      </dgm:prSet>
      <dgm:spPr/>
    </dgm:pt>
    <dgm:pt modelId="{F898BE42-3A57-4819-8285-1F6591F22F24}" type="pres">
      <dgm:prSet presAssocID="{E4872E1E-25C4-4BED-82BA-C70EBF5B587B}" presName="rootComposite" presStyleCnt="0"/>
      <dgm:spPr/>
    </dgm:pt>
    <dgm:pt modelId="{CB500E5C-BEFC-4FB3-94DF-B3DB3E30745B}" type="pres">
      <dgm:prSet presAssocID="{E4872E1E-25C4-4BED-82BA-C70EBF5B58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1347615-EBB0-4B7A-8F68-A5D93C2CE6CD}" type="pres">
      <dgm:prSet presAssocID="{E4872E1E-25C4-4BED-82BA-C70EBF5B587B}" presName="rootConnector" presStyleLbl="node2" presStyleIdx="0" presStyleCnt="3"/>
      <dgm:spPr/>
      <dgm:t>
        <a:bodyPr/>
        <a:lstStyle/>
        <a:p>
          <a:endParaRPr lang="en-GB"/>
        </a:p>
      </dgm:t>
    </dgm:pt>
    <dgm:pt modelId="{5B3036ED-5437-4CB0-B887-001C6C59B3F7}" type="pres">
      <dgm:prSet presAssocID="{E4872E1E-25C4-4BED-82BA-C70EBF5B587B}" presName="hierChild4" presStyleCnt="0"/>
      <dgm:spPr/>
    </dgm:pt>
    <dgm:pt modelId="{CDEED2A9-404C-4BC8-BCE9-C3210FD51831}" type="pres">
      <dgm:prSet presAssocID="{B6A4FC12-FF60-4DDB-B1F6-AFD0BD15FF89}" presName="Name37" presStyleLbl="parChTrans1D3" presStyleIdx="0" presStyleCnt="4"/>
      <dgm:spPr/>
      <dgm:t>
        <a:bodyPr/>
        <a:lstStyle/>
        <a:p>
          <a:endParaRPr lang="en-GB"/>
        </a:p>
      </dgm:t>
    </dgm:pt>
    <dgm:pt modelId="{372CD62A-8260-4E07-A248-6083AD09A295}" type="pres">
      <dgm:prSet presAssocID="{74AAA06E-3757-4945-B7CD-36920785D73D}" presName="hierRoot2" presStyleCnt="0">
        <dgm:presLayoutVars>
          <dgm:hierBranch val="init"/>
        </dgm:presLayoutVars>
      </dgm:prSet>
      <dgm:spPr/>
    </dgm:pt>
    <dgm:pt modelId="{D7BB7ED1-68DD-4D9F-ADE6-4330C6D1E052}" type="pres">
      <dgm:prSet presAssocID="{74AAA06E-3757-4945-B7CD-36920785D73D}" presName="rootComposite" presStyleCnt="0"/>
      <dgm:spPr/>
    </dgm:pt>
    <dgm:pt modelId="{756D9E01-ECF6-4F27-B30D-3F98005DD79C}" type="pres">
      <dgm:prSet presAssocID="{74AAA06E-3757-4945-B7CD-36920785D73D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7FB8EE-AEC8-462C-BB46-B8D38D4C3031}" type="pres">
      <dgm:prSet presAssocID="{74AAA06E-3757-4945-B7CD-36920785D73D}" presName="rootConnector" presStyleLbl="node3" presStyleIdx="0" presStyleCnt="4"/>
      <dgm:spPr/>
      <dgm:t>
        <a:bodyPr/>
        <a:lstStyle/>
        <a:p>
          <a:endParaRPr lang="en-GB"/>
        </a:p>
      </dgm:t>
    </dgm:pt>
    <dgm:pt modelId="{AFFA2234-97B5-4DC3-9DC0-94B91E2BE5D3}" type="pres">
      <dgm:prSet presAssocID="{74AAA06E-3757-4945-B7CD-36920785D73D}" presName="hierChild4" presStyleCnt="0"/>
      <dgm:spPr/>
    </dgm:pt>
    <dgm:pt modelId="{872AF780-1EE9-462B-B359-007BA0086342}" type="pres">
      <dgm:prSet presAssocID="{74AAA06E-3757-4945-B7CD-36920785D73D}" presName="hierChild5" presStyleCnt="0"/>
      <dgm:spPr/>
    </dgm:pt>
    <dgm:pt modelId="{0BFE6119-3C0A-47E2-A648-A15CA1A9E4F4}" type="pres">
      <dgm:prSet presAssocID="{AB4EAE14-E922-4C3D-85EC-312A59D69B9A}" presName="Name37" presStyleLbl="parChTrans1D3" presStyleIdx="1" presStyleCnt="4"/>
      <dgm:spPr/>
      <dgm:t>
        <a:bodyPr/>
        <a:lstStyle/>
        <a:p>
          <a:endParaRPr lang="en-GB"/>
        </a:p>
      </dgm:t>
    </dgm:pt>
    <dgm:pt modelId="{ED5B04A0-0B3E-4674-A6EB-653F37B4BDA1}" type="pres">
      <dgm:prSet presAssocID="{7EC30051-F9BD-4674-8A9C-FBFAD6D3E0E6}" presName="hierRoot2" presStyleCnt="0">
        <dgm:presLayoutVars>
          <dgm:hierBranch val="init"/>
        </dgm:presLayoutVars>
      </dgm:prSet>
      <dgm:spPr/>
    </dgm:pt>
    <dgm:pt modelId="{FC5E6E7E-3D03-4705-9152-8981AF1BF390}" type="pres">
      <dgm:prSet presAssocID="{7EC30051-F9BD-4674-8A9C-FBFAD6D3E0E6}" presName="rootComposite" presStyleCnt="0"/>
      <dgm:spPr/>
    </dgm:pt>
    <dgm:pt modelId="{D230C9A4-D506-4491-9BC5-86C66445CBB7}" type="pres">
      <dgm:prSet presAssocID="{7EC30051-F9BD-4674-8A9C-FBFAD6D3E0E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CC382D-85D9-4C3C-A6CA-4ADFCF2ECA25}" type="pres">
      <dgm:prSet presAssocID="{7EC30051-F9BD-4674-8A9C-FBFAD6D3E0E6}" presName="rootConnector" presStyleLbl="node3" presStyleIdx="1" presStyleCnt="4"/>
      <dgm:spPr/>
      <dgm:t>
        <a:bodyPr/>
        <a:lstStyle/>
        <a:p>
          <a:endParaRPr lang="en-GB"/>
        </a:p>
      </dgm:t>
    </dgm:pt>
    <dgm:pt modelId="{802BF96E-1ADF-4D2A-B6CB-1030B46BD135}" type="pres">
      <dgm:prSet presAssocID="{7EC30051-F9BD-4674-8A9C-FBFAD6D3E0E6}" presName="hierChild4" presStyleCnt="0"/>
      <dgm:spPr/>
    </dgm:pt>
    <dgm:pt modelId="{0CAA45F6-2381-4BA1-BB9B-234CC0D80A5A}" type="pres">
      <dgm:prSet presAssocID="{7EC30051-F9BD-4674-8A9C-FBFAD6D3E0E6}" presName="hierChild5" presStyleCnt="0"/>
      <dgm:spPr/>
    </dgm:pt>
    <dgm:pt modelId="{5BB0A4B0-3E8F-4AFF-9191-C4354221A630}" type="pres">
      <dgm:prSet presAssocID="{7BA51A9A-8A2F-447F-9479-CD331108D0FE}" presName="Name37" presStyleLbl="parChTrans1D3" presStyleIdx="2" presStyleCnt="4"/>
      <dgm:spPr/>
      <dgm:t>
        <a:bodyPr/>
        <a:lstStyle/>
        <a:p>
          <a:endParaRPr lang="en-GB"/>
        </a:p>
      </dgm:t>
    </dgm:pt>
    <dgm:pt modelId="{F6433155-5052-473E-95A0-F66ED6CA4388}" type="pres">
      <dgm:prSet presAssocID="{7A428918-CFB4-46D3-BBE1-FA5CB4C81A61}" presName="hierRoot2" presStyleCnt="0">
        <dgm:presLayoutVars>
          <dgm:hierBranch val="init"/>
        </dgm:presLayoutVars>
      </dgm:prSet>
      <dgm:spPr/>
    </dgm:pt>
    <dgm:pt modelId="{C29AF65F-BCA8-4ED0-8D27-F35AB74E5996}" type="pres">
      <dgm:prSet presAssocID="{7A428918-CFB4-46D3-BBE1-FA5CB4C81A61}" presName="rootComposite" presStyleCnt="0"/>
      <dgm:spPr/>
    </dgm:pt>
    <dgm:pt modelId="{28BD340B-C3C3-4797-8668-9D1419C00AA0}" type="pres">
      <dgm:prSet presAssocID="{7A428918-CFB4-46D3-BBE1-FA5CB4C81A6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C8CA49-08A8-4F13-A684-465DC954E22C}" type="pres">
      <dgm:prSet presAssocID="{7A428918-CFB4-46D3-BBE1-FA5CB4C81A61}" presName="rootConnector" presStyleLbl="node3" presStyleIdx="2" presStyleCnt="4"/>
      <dgm:spPr/>
      <dgm:t>
        <a:bodyPr/>
        <a:lstStyle/>
        <a:p>
          <a:endParaRPr lang="en-GB"/>
        </a:p>
      </dgm:t>
    </dgm:pt>
    <dgm:pt modelId="{FB270F82-811C-45A1-AE8E-5FACD47F2307}" type="pres">
      <dgm:prSet presAssocID="{7A428918-CFB4-46D3-BBE1-FA5CB4C81A61}" presName="hierChild4" presStyleCnt="0"/>
      <dgm:spPr/>
    </dgm:pt>
    <dgm:pt modelId="{72BFFCA3-DF82-4F2C-84CB-B8D7B810666D}" type="pres">
      <dgm:prSet presAssocID="{7A428918-CFB4-46D3-BBE1-FA5CB4C81A61}" presName="hierChild5" presStyleCnt="0"/>
      <dgm:spPr/>
    </dgm:pt>
    <dgm:pt modelId="{2E207C19-E88E-4237-8041-E24044C3B9EA}" type="pres">
      <dgm:prSet presAssocID="{E4872E1E-25C4-4BED-82BA-C70EBF5B587B}" presName="hierChild5" presStyleCnt="0"/>
      <dgm:spPr/>
    </dgm:pt>
    <dgm:pt modelId="{888D459C-3754-4315-AADE-BD7F456C2332}" type="pres">
      <dgm:prSet presAssocID="{BB1D268E-CC06-43B0-A04A-1077B1322D51}" presName="Name37" presStyleLbl="parChTrans1D2" presStyleIdx="1" presStyleCnt="3"/>
      <dgm:spPr/>
      <dgm:t>
        <a:bodyPr/>
        <a:lstStyle/>
        <a:p>
          <a:endParaRPr lang="en-GB"/>
        </a:p>
      </dgm:t>
    </dgm:pt>
    <dgm:pt modelId="{DA410A68-8236-412A-BC7A-D8ABB6097036}" type="pres">
      <dgm:prSet presAssocID="{C00BC0D6-6449-47A8-B00C-CB397C66BF27}" presName="hierRoot2" presStyleCnt="0">
        <dgm:presLayoutVars>
          <dgm:hierBranch val="init"/>
        </dgm:presLayoutVars>
      </dgm:prSet>
      <dgm:spPr/>
    </dgm:pt>
    <dgm:pt modelId="{EC663436-9F27-4489-A2A5-B2A22DA21E60}" type="pres">
      <dgm:prSet presAssocID="{C00BC0D6-6449-47A8-B00C-CB397C66BF27}" presName="rootComposite" presStyleCnt="0"/>
      <dgm:spPr/>
    </dgm:pt>
    <dgm:pt modelId="{CB3144A9-2816-4EFD-B813-2B7F9DE25B58}" type="pres">
      <dgm:prSet presAssocID="{C00BC0D6-6449-47A8-B00C-CB397C66BF2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E24D33-8294-424B-8FBB-5357573BB3EB}" type="pres">
      <dgm:prSet presAssocID="{C00BC0D6-6449-47A8-B00C-CB397C66BF27}" presName="rootConnector" presStyleLbl="node2" presStyleIdx="1" presStyleCnt="3"/>
      <dgm:spPr/>
      <dgm:t>
        <a:bodyPr/>
        <a:lstStyle/>
        <a:p>
          <a:endParaRPr lang="en-GB"/>
        </a:p>
      </dgm:t>
    </dgm:pt>
    <dgm:pt modelId="{51F5C973-451B-4C9C-B83A-EF7ECF6A3AE5}" type="pres">
      <dgm:prSet presAssocID="{C00BC0D6-6449-47A8-B00C-CB397C66BF27}" presName="hierChild4" presStyleCnt="0"/>
      <dgm:spPr/>
    </dgm:pt>
    <dgm:pt modelId="{F2B70B19-D53F-4759-9B35-57A49850B352}" type="pres">
      <dgm:prSet presAssocID="{F3594B52-5243-4300-B286-C9399A255908}" presName="Name37" presStyleLbl="parChTrans1D3" presStyleIdx="3" presStyleCnt="4"/>
      <dgm:spPr/>
      <dgm:t>
        <a:bodyPr/>
        <a:lstStyle/>
        <a:p>
          <a:endParaRPr lang="en-GB"/>
        </a:p>
      </dgm:t>
    </dgm:pt>
    <dgm:pt modelId="{54857E41-C0A4-4B70-9EB5-8FF9CA71AF0D}" type="pres">
      <dgm:prSet presAssocID="{EFDF31EA-1AE2-409F-ABFF-D56DA55719E9}" presName="hierRoot2" presStyleCnt="0">
        <dgm:presLayoutVars>
          <dgm:hierBranch val="init"/>
        </dgm:presLayoutVars>
      </dgm:prSet>
      <dgm:spPr/>
    </dgm:pt>
    <dgm:pt modelId="{D57AFF21-70E2-494D-952A-7F8E8003DB8D}" type="pres">
      <dgm:prSet presAssocID="{EFDF31EA-1AE2-409F-ABFF-D56DA55719E9}" presName="rootComposite" presStyleCnt="0"/>
      <dgm:spPr/>
    </dgm:pt>
    <dgm:pt modelId="{E28185CB-8B5B-409B-AA58-CB7B060B3E9C}" type="pres">
      <dgm:prSet presAssocID="{EFDF31EA-1AE2-409F-ABFF-D56DA55719E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A87C71-6088-4830-8D6D-0E074B33C41C}" type="pres">
      <dgm:prSet presAssocID="{EFDF31EA-1AE2-409F-ABFF-D56DA55719E9}" presName="rootConnector" presStyleLbl="node3" presStyleIdx="3" presStyleCnt="4"/>
      <dgm:spPr/>
      <dgm:t>
        <a:bodyPr/>
        <a:lstStyle/>
        <a:p>
          <a:endParaRPr lang="en-GB"/>
        </a:p>
      </dgm:t>
    </dgm:pt>
    <dgm:pt modelId="{37313E1E-89B9-45FC-ACA2-FBE082F64DCB}" type="pres">
      <dgm:prSet presAssocID="{EFDF31EA-1AE2-409F-ABFF-D56DA55719E9}" presName="hierChild4" presStyleCnt="0"/>
      <dgm:spPr/>
    </dgm:pt>
    <dgm:pt modelId="{D259350D-8A8A-4F69-9318-938BC62F1228}" type="pres">
      <dgm:prSet presAssocID="{EFDF31EA-1AE2-409F-ABFF-D56DA55719E9}" presName="hierChild5" presStyleCnt="0"/>
      <dgm:spPr/>
    </dgm:pt>
    <dgm:pt modelId="{6E39DA02-A413-496A-B52C-88784312548A}" type="pres">
      <dgm:prSet presAssocID="{C00BC0D6-6449-47A8-B00C-CB397C66BF27}" presName="hierChild5" presStyleCnt="0"/>
      <dgm:spPr/>
    </dgm:pt>
    <dgm:pt modelId="{DA170249-391D-44CF-9C84-709AF577A951}" type="pres">
      <dgm:prSet presAssocID="{2D4000CF-96A1-48A7-9C86-3D20AE498CC2}" presName="Name37" presStyleLbl="parChTrans1D2" presStyleIdx="2" presStyleCnt="3"/>
      <dgm:spPr/>
      <dgm:t>
        <a:bodyPr/>
        <a:lstStyle/>
        <a:p>
          <a:endParaRPr lang="en-GB"/>
        </a:p>
      </dgm:t>
    </dgm:pt>
    <dgm:pt modelId="{FB56D161-82C2-4A6A-BF5F-EA71F5C0655B}" type="pres">
      <dgm:prSet presAssocID="{452F125F-2A4B-4FFE-8C2E-24D4F8BBB229}" presName="hierRoot2" presStyleCnt="0">
        <dgm:presLayoutVars>
          <dgm:hierBranch val="init"/>
        </dgm:presLayoutVars>
      </dgm:prSet>
      <dgm:spPr/>
    </dgm:pt>
    <dgm:pt modelId="{A9F14E51-BA51-4B34-8B53-76C9054ECADE}" type="pres">
      <dgm:prSet presAssocID="{452F125F-2A4B-4FFE-8C2E-24D4F8BBB229}" presName="rootComposite" presStyleCnt="0"/>
      <dgm:spPr/>
    </dgm:pt>
    <dgm:pt modelId="{290A827C-721B-420D-986B-D9E43B7915B8}" type="pres">
      <dgm:prSet presAssocID="{452F125F-2A4B-4FFE-8C2E-24D4F8BBB2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8907D0A-83B1-4C4D-BB67-BB6F73AE402D}" type="pres">
      <dgm:prSet presAssocID="{452F125F-2A4B-4FFE-8C2E-24D4F8BBB229}" presName="rootConnector" presStyleLbl="node2" presStyleIdx="2" presStyleCnt="3"/>
      <dgm:spPr/>
      <dgm:t>
        <a:bodyPr/>
        <a:lstStyle/>
        <a:p>
          <a:endParaRPr lang="en-GB"/>
        </a:p>
      </dgm:t>
    </dgm:pt>
    <dgm:pt modelId="{2FA75447-0930-4715-8A70-BDFFC8734FEC}" type="pres">
      <dgm:prSet presAssocID="{452F125F-2A4B-4FFE-8C2E-24D4F8BBB229}" presName="hierChild4" presStyleCnt="0"/>
      <dgm:spPr/>
    </dgm:pt>
    <dgm:pt modelId="{A0831D99-6FA8-4D98-ABBC-92CBEDB6435C}" type="pres">
      <dgm:prSet presAssocID="{452F125F-2A4B-4FFE-8C2E-24D4F8BBB229}" presName="hierChild5" presStyleCnt="0"/>
      <dgm:spPr/>
    </dgm:pt>
    <dgm:pt modelId="{CCDAA44D-38E0-4528-8347-7B563687D34B}" type="pres">
      <dgm:prSet presAssocID="{0E156B24-CD14-4B49-8284-596BEE29AE71}" presName="hierChild3" presStyleCnt="0"/>
      <dgm:spPr/>
    </dgm:pt>
  </dgm:ptLst>
  <dgm:cxnLst>
    <dgm:cxn modelId="{F315DF24-4F27-4826-8D35-45D651332492}" srcId="{E4872E1E-25C4-4BED-82BA-C70EBF5B587B}" destId="{7A428918-CFB4-46D3-BBE1-FA5CB4C81A61}" srcOrd="2" destOrd="0" parTransId="{7BA51A9A-8A2F-447F-9479-CD331108D0FE}" sibTransId="{FC5D99A2-8B07-4F6B-8AE2-469E7A979F7F}"/>
    <dgm:cxn modelId="{7A8E3EA0-5249-451E-8057-3263E28B3C8C}" srcId="{E4872E1E-25C4-4BED-82BA-C70EBF5B587B}" destId="{7EC30051-F9BD-4674-8A9C-FBFAD6D3E0E6}" srcOrd="1" destOrd="0" parTransId="{AB4EAE14-E922-4C3D-85EC-312A59D69B9A}" sibTransId="{F5767E93-81C6-4A32-9C71-96060EED4E70}"/>
    <dgm:cxn modelId="{9C23A574-D072-44B6-818B-38EC5A4F1956}" srcId="{C00BC0D6-6449-47A8-B00C-CB397C66BF27}" destId="{EFDF31EA-1AE2-409F-ABFF-D56DA55719E9}" srcOrd="0" destOrd="0" parTransId="{F3594B52-5243-4300-B286-C9399A255908}" sibTransId="{E86D3F8B-E944-489B-A6B6-C8622C726883}"/>
    <dgm:cxn modelId="{C4CB915F-EC50-4088-91FD-A85956A829AC}" type="presOf" srcId="{7220AB05-CE91-47E3-990A-C747522E1964}" destId="{44CEEEA3-C4CE-4113-A2E7-BD1C1B017E44}" srcOrd="0" destOrd="0" presId="urn:microsoft.com/office/officeart/2005/8/layout/orgChart1"/>
    <dgm:cxn modelId="{BB704A4B-6983-4592-B50F-3F55DF1DF1C2}" type="presOf" srcId="{C00BC0D6-6449-47A8-B00C-CB397C66BF27}" destId="{9EE24D33-8294-424B-8FBB-5357573BB3EB}" srcOrd="1" destOrd="0" presId="urn:microsoft.com/office/officeart/2005/8/layout/orgChart1"/>
    <dgm:cxn modelId="{F1405D92-E466-4254-B535-5E7C26AD7085}" type="presOf" srcId="{0E156B24-CD14-4B49-8284-596BEE29AE71}" destId="{CF80C09E-01E5-4223-A49A-D223010A28A4}" srcOrd="1" destOrd="0" presId="urn:microsoft.com/office/officeart/2005/8/layout/orgChart1"/>
    <dgm:cxn modelId="{DDAC56CA-17B9-4B86-97E2-0CD86C0F4691}" type="presOf" srcId="{452F125F-2A4B-4FFE-8C2E-24D4F8BBB229}" destId="{08907D0A-83B1-4C4D-BB67-BB6F73AE402D}" srcOrd="1" destOrd="0" presId="urn:microsoft.com/office/officeart/2005/8/layout/orgChart1"/>
    <dgm:cxn modelId="{797BAACA-F9CD-4414-B832-6BEFAA46AEB9}" type="presOf" srcId="{7BA51A9A-8A2F-447F-9479-CD331108D0FE}" destId="{5BB0A4B0-3E8F-4AFF-9191-C4354221A630}" srcOrd="0" destOrd="0" presId="urn:microsoft.com/office/officeart/2005/8/layout/orgChart1"/>
    <dgm:cxn modelId="{F4BE42AA-4E22-41F3-828E-9FCD820CBDD6}" srcId="{0E156B24-CD14-4B49-8284-596BEE29AE71}" destId="{452F125F-2A4B-4FFE-8C2E-24D4F8BBB229}" srcOrd="2" destOrd="0" parTransId="{2D4000CF-96A1-48A7-9C86-3D20AE498CC2}" sibTransId="{4188F44B-841C-4112-9EB8-8F119B086C95}"/>
    <dgm:cxn modelId="{03C7A892-668E-4797-97F1-B1D24FBB93D6}" type="presOf" srcId="{2D4000CF-96A1-48A7-9C86-3D20AE498CC2}" destId="{DA170249-391D-44CF-9C84-709AF577A951}" srcOrd="0" destOrd="0" presId="urn:microsoft.com/office/officeart/2005/8/layout/orgChart1"/>
    <dgm:cxn modelId="{35CA9F60-9AD7-48FD-82B1-6F0865585D98}" type="presOf" srcId="{452F125F-2A4B-4FFE-8C2E-24D4F8BBB229}" destId="{290A827C-721B-420D-986B-D9E43B7915B8}" srcOrd="0" destOrd="0" presId="urn:microsoft.com/office/officeart/2005/8/layout/orgChart1"/>
    <dgm:cxn modelId="{F3253904-DF7C-458E-B6E5-9DB79829CBE9}" type="presOf" srcId="{BB1D268E-CC06-43B0-A04A-1077B1322D51}" destId="{888D459C-3754-4315-AADE-BD7F456C2332}" srcOrd="0" destOrd="0" presId="urn:microsoft.com/office/officeart/2005/8/layout/orgChart1"/>
    <dgm:cxn modelId="{8D4D21D4-289D-4559-BA11-E8A9E78249E6}" type="presOf" srcId="{7A428918-CFB4-46D3-BBE1-FA5CB4C81A61}" destId="{28BD340B-C3C3-4797-8668-9D1419C00AA0}" srcOrd="0" destOrd="0" presId="urn:microsoft.com/office/officeart/2005/8/layout/orgChart1"/>
    <dgm:cxn modelId="{9DD2E0C2-C47D-42AF-AA5B-13CB1E950D87}" srcId="{F1068321-D79D-4D28-9D94-67D6A09F096A}" destId="{0E156B24-CD14-4B49-8284-596BEE29AE71}" srcOrd="0" destOrd="0" parTransId="{8BBED5A5-DF0E-4F88-94D4-5C8426610A61}" sibTransId="{833420CB-CB87-4684-B5A8-7168AF1AEB29}"/>
    <dgm:cxn modelId="{40458F2F-70DE-48F9-8D76-A81343749CA9}" type="presOf" srcId="{F3594B52-5243-4300-B286-C9399A255908}" destId="{F2B70B19-D53F-4759-9B35-57A49850B352}" srcOrd="0" destOrd="0" presId="urn:microsoft.com/office/officeart/2005/8/layout/orgChart1"/>
    <dgm:cxn modelId="{C950E56D-DBBC-4FBC-8574-D17E36A128CE}" type="presOf" srcId="{E4872E1E-25C4-4BED-82BA-C70EBF5B587B}" destId="{21347615-EBB0-4B7A-8F68-A5D93C2CE6CD}" srcOrd="1" destOrd="0" presId="urn:microsoft.com/office/officeart/2005/8/layout/orgChart1"/>
    <dgm:cxn modelId="{B37796E9-74D3-4C49-B005-4903E22BEE71}" type="presOf" srcId="{C00BC0D6-6449-47A8-B00C-CB397C66BF27}" destId="{CB3144A9-2816-4EFD-B813-2B7F9DE25B58}" srcOrd="0" destOrd="0" presId="urn:microsoft.com/office/officeart/2005/8/layout/orgChart1"/>
    <dgm:cxn modelId="{2E1358C4-A40C-40B5-AAB7-6564B3C72EF0}" type="presOf" srcId="{0E156B24-CD14-4B49-8284-596BEE29AE71}" destId="{F4AE1E37-47CB-46E4-9744-3146946A705C}" srcOrd="0" destOrd="0" presId="urn:microsoft.com/office/officeart/2005/8/layout/orgChart1"/>
    <dgm:cxn modelId="{E60A5F58-7EF6-404C-9D0F-0D4A564DFCC6}" type="presOf" srcId="{EFDF31EA-1AE2-409F-ABFF-D56DA55719E9}" destId="{E28185CB-8B5B-409B-AA58-CB7B060B3E9C}" srcOrd="0" destOrd="0" presId="urn:microsoft.com/office/officeart/2005/8/layout/orgChart1"/>
    <dgm:cxn modelId="{7D607CC6-723C-41A9-95C2-8CDF6081FEF2}" type="presOf" srcId="{74AAA06E-3757-4945-B7CD-36920785D73D}" destId="{756D9E01-ECF6-4F27-B30D-3F98005DD79C}" srcOrd="0" destOrd="0" presId="urn:microsoft.com/office/officeart/2005/8/layout/orgChart1"/>
    <dgm:cxn modelId="{B648B68E-288A-4FB6-985C-7072B970AF0D}" type="presOf" srcId="{7A428918-CFB4-46D3-BBE1-FA5CB4C81A61}" destId="{26C8CA49-08A8-4F13-A684-465DC954E22C}" srcOrd="1" destOrd="0" presId="urn:microsoft.com/office/officeart/2005/8/layout/orgChart1"/>
    <dgm:cxn modelId="{AAE87C88-4C62-479B-A8D6-497999F63A7F}" srcId="{0E156B24-CD14-4B49-8284-596BEE29AE71}" destId="{C00BC0D6-6449-47A8-B00C-CB397C66BF27}" srcOrd="1" destOrd="0" parTransId="{BB1D268E-CC06-43B0-A04A-1077B1322D51}" sibTransId="{209B0D4B-CD09-4BB6-B887-19EE0BEBA2C7}"/>
    <dgm:cxn modelId="{1AB6B8F9-4ABC-429B-ACE2-98D3031BDF06}" srcId="{E4872E1E-25C4-4BED-82BA-C70EBF5B587B}" destId="{74AAA06E-3757-4945-B7CD-36920785D73D}" srcOrd="0" destOrd="0" parTransId="{B6A4FC12-FF60-4DDB-B1F6-AFD0BD15FF89}" sibTransId="{F29FAEF6-DDB7-4F24-B144-082760C0262D}"/>
    <dgm:cxn modelId="{5D7A8351-2C1B-4B2B-A39A-740307486C61}" srcId="{0E156B24-CD14-4B49-8284-596BEE29AE71}" destId="{E4872E1E-25C4-4BED-82BA-C70EBF5B587B}" srcOrd="0" destOrd="0" parTransId="{7220AB05-CE91-47E3-990A-C747522E1964}" sibTransId="{F3C0CE9D-2B94-4ECD-A484-73C166C27E9E}"/>
    <dgm:cxn modelId="{4E7AD415-045B-4190-BE8E-D61D9A79ED5F}" type="presOf" srcId="{B6A4FC12-FF60-4DDB-B1F6-AFD0BD15FF89}" destId="{CDEED2A9-404C-4BC8-BCE9-C3210FD51831}" srcOrd="0" destOrd="0" presId="urn:microsoft.com/office/officeart/2005/8/layout/orgChart1"/>
    <dgm:cxn modelId="{CF17FF2E-F944-473C-A1DF-5DD8313112A5}" type="presOf" srcId="{7EC30051-F9BD-4674-8A9C-FBFAD6D3E0E6}" destId="{F9CC382D-85D9-4C3C-A6CA-4ADFCF2ECA25}" srcOrd="1" destOrd="0" presId="urn:microsoft.com/office/officeart/2005/8/layout/orgChart1"/>
    <dgm:cxn modelId="{AF715616-4942-42BD-B8E6-85FB8ACE78C7}" type="presOf" srcId="{F1068321-D79D-4D28-9D94-67D6A09F096A}" destId="{D0424F31-6C65-451C-8566-D98909CB7D69}" srcOrd="0" destOrd="0" presId="urn:microsoft.com/office/officeart/2005/8/layout/orgChart1"/>
    <dgm:cxn modelId="{2F005A7F-84A2-4315-B82E-59F98791F4D3}" type="presOf" srcId="{E4872E1E-25C4-4BED-82BA-C70EBF5B587B}" destId="{CB500E5C-BEFC-4FB3-94DF-B3DB3E30745B}" srcOrd="0" destOrd="0" presId="urn:microsoft.com/office/officeart/2005/8/layout/orgChart1"/>
    <dgm:cxn modelId="{DA2F80E7-E42F-41FC-ACF3-7CF830DCC3C6}" type="presOf" srcId="{EFDF31EA-1AE2-409F-ABFF-D56DA55719E9}" destId="{E6A87C71-6088-4830-8D6D-0E074B33C41C}" srcOrd="1" destOrd="0" presId="urn:microsoft.com/office/officeart/2005/8/layout/orgChart1"/>
    <dgm:cxn modelId="{13C535AB-2164-4B1F-AF64-EA8459033595}" type="presOf" srcId="{AB4EAE14-E922-4C3D-85EC-312A59D69B9A}" destId="{0BFE6119-3C0A-47E2-A648-A15CA1A9E4F4}" srcOrd="0" destOrd="0" presId="urn:microsoft.com/office/officeart/2005/8/layout/orgChart1"/>
    <dgm:cxn modelId="{A2BA0068-4C45-4F77-A47E-B12660814A97}" type="presOf" srcId="{7EC30051-F9BD-4674-8A9C-FBFAD6D3E0E6}" destId="{D230C9A4-D506-4491-9BC5-86C66445CBB7}" srcOrd="0" destOrd="0" presId="urn:microsoft.com/office/officeart/2005/8/layout/orgChart1"/>
    <dgm:cxn modelId="{D24A0475-D865-4B94-B0AA-08933F8767CC}" type="presOf" srcId="{74AAA06E-3757-4945-B7CD-36920785D73D}" destId="{677FB8EE-AEC8-462C-BB46-B8D38D4C3031}" srcOrd="1" destOrd="0" presId="urn:microsoft.com/office/officeart/2005/8/layout/orgChart1"/>
    <dgm:cxn modelId="{36DD75CC-4566-43E0-888E-22BA789E85F6}" type="presParOf" srcId="{D0424F31-6C65-451C-8566-D98909CB7D69}" destId="{B7C5E4B8-4D93-4035-996B-8E2324C85D2F}" srcOrd="0" destOrd="0" presId="urn:microsoft.com/office/officeart/2005/8/layout/orgChart1"/>
    <dgm:cxn modelId="{2FE4A450-B818-4957-ADE6-733ABA056A4F}" type="presParOf" srcId="{B7C5E4B8-4D93-4035-996B-8E2324C85D2F}" destId="{FB92B518-9836-4960-9EE8-9FF8B9113740}" srcOrd="0" destOrd="0" presId="urn:microsoft.com/office/officeart/2005/8/layout/orgChart1"/>
    <dgm:cxn modelId="{777DC04D-0BDF-4BAE-BF3C-A2C8F0C4DA3A}" type="presParOf" srcId="{FB92B518-9836-4960-9EE8-9FF8B9113740}" destId="{F4AE1E37-47CB-46E4-9744-3146946A705C}" srcOrd="0" destOrd="0" presId="urn:microsoft.com/office/officeart/2005/8/layout/orgChart1"/>
    <dgm:cxn modelId="{25813284-CD4C-42F7-AD30-70B13F603DD3}" type="presParOf" srcId="{FB92B518-9836-4960-9EE8-9FF8B9113740}" destId="{CF80C09E-01E5-4223-A49A-D223010A28A4}" srcOrd="1" destOrd="0" presId="urn:microsoft.com/office/officeart/2005/8/layout/orgChart1"/>
    <dgm:cxn modelId="{EB4CC2B8-AC7A-45FA-8045-59EA15583D28}" type="presParOf" srcId="{B7C5E4B8-4D93-4035-996B-8E2324C85D2F}" destId="{3713D842-EC9F-477F-9F08-AE1FA7FA0C64}" srcOrd="1" destOrd="0" presId="urn:microsoft.com/office/officeart/2005/8/layout/orgChart1"/>
    <dgm:cxn modelId="{2DBC8595-E69F-4E33-B852-3F82E9D6A4F5}" type="presParOf" srcId="{3713D842-EC9F-477F-9F08-AE1FA7FA0C64}" destId="{44CEEEA3-C4CE-4113-A2E7-BD1C1B017E44}" srcOrd="0" destOrd="0" presId="urn:microsoft.com/office/officeart/2005/8/layout/orgChart1"/>
    <dgm:cxn modelId="{54AE0368-DEBF-43C8-A5EC-791A59EA75ED}" type="presParOf" srcId="{3713D842-EC9F-477F-9F08-AE1FA7FA0C64}" destId="{60BF3569-D412-4CB8-8782-733072EF3ACC}" srcOrd="1" destOrd="0" presId="urn:microsoft.com/office/officeart/2005/8/layout/orgChart1"/>
    <dgm:cxn modelId="{4C42C898-9EED-49E6-94D4-44388534257E}" type="presParOf" srcId="{60BF3569-D412-4CB8-8782-733072EF3ACC}" destId="{F898BE42-3A57-4819-8285-1F6591F22F24}" srcOrd="0" destOrd="0" presId="urn:microsoft.com/office/officeart/2005/8/layout/orgChart1"/>
    <dgm:cxn modelId="{C497435D-928A-4D29-A555-53C099B1CFBD}" type="presParOf" srcId="{F898BE42-3A57-4819-8285-1F6591F22F24}" destId="{CB500E5C-BEFC-4FB3-94DF-B3DB3E30745B}" srcOrd="0" destOrd="0" presId="urn:microsoft.com/office/officeart/2005/8/layout/orgChart1"/>
    <dgm:cxn modelId="{5A46ED1F-6905-467C-B106-5EB04328DF1E}" type="presParOf" srcId="{F898BE42-3A57-4819-8285-1F6591F22F24}" destId="{21347615-EBB0-4B7A-8F68-A5D93C2CE6CD}" srcOrd="1" destOrd="0" presId="urn:microsoft.com/office/officeart/2005/8/layout/orgChart1"/>
    <dgm:cxn modelId="{326A971B-0888-4F2B-BB4E-232A1174824B}" type="presParOf" srcId="{60BF3569-D412-4CB8-8782-733072EF3ACC}" destId="{5B3036ED-5437-4CB0-B887-001C6C59B3F7}" srcOrd="1" destOrd="0" presId="urn:microsoft.com/office/officeart/2005/8/layout/orgChart1"/>
    <dgm:cxn modelId="{9632E722-38F9-44B8-9D98-E79BED3F781D}" type="presParOf" srcId="{5B3036ED-5437-4CB0-B887-001C6C59B3F7}" destId="{CDEED2A9-404C-4BC8-BCE9-C3210FD51831}" srcOrd="0" destOrd="0" presId="urn:microsoft.com/office/officeart/2005/8/layout/orgChart1"/>
    <dgm:cxn modelId="{D5B561B5-35E1-4573-BD5B-906FF0C8D72B}" type="presParOf" srcId="{5B3036ED-5437-4CB0-B887-001C6C59B3F7}" destId="{372CD62A-8260-4E07-A248-6083AD09A295}" srcOrd="1" destOrd="0" presId="urn:microsoft.com/office/officeart/2005/8/layout/orgChart1"/>
    <dgm:cxn modelId="{F9EC9354-6E2F-4883-A9AE-398F379CBD5F}" type="presParOf" srcId="{372CD62A-8260-4E07-A248-6083AD09A295}" destId="{D7BB7ED1-68DD-4D9F-ADE6-4330C6D1E052}" srcOrd="0" destOrd="0" presId="urn:microsoft.com/office/officeart/2005/8/layout/orgChart1"/>
    <dgm:cxn modelId="{8D4D065E-E669-4353-8275-C6233EA9B539}" type="presParOf" srcId="{D7BB7ED1-68DD-4D9F-ADE6-4330C6D1E052}" destId="{756D9E01-ECF6-4F27-B30D-3F98005DD79C}" srcOrd="0" destOrd="0" presId="urn:microsoft.com/office/officeart/2005/8/layout/orgChart1"/>
    <dgm:cxn modelId="{0139E061-2311-4F0C-A254-EEDFEBE2741B}" type="presParOf" srcId="{D7BB7ED1-68DD-4D9F-ADE6-4330C6D1E052}" destId="{677FB8EE-AEC8-462C-BB46-B8D38D4C3031}" srcOrd="1" destOrd="0" presId="urn:microsoft.com/office/officeart/2005/8/layout/orgChart1"/>
    <dgm:cxn modelId="{DA0FE60B-7329-46F4-B779-65E9A8C0861E}" type="presParOf" srcId="{372CD62A-8260-4E07-A248-6083AD09A295}" destId="{AFFA2234-97B5-4DC3-9DC0-94B91E2BE5D3}" srcOrd="1" destOrd="0" presId="urn:microsoft.com/office/officeart/2005/8/layout/orgChart1"/>
    <dgm:cxn modelId="{A6749F4C-9E2E-4F3D-B5AF-8711FEE8E15C}" type="presParOf" srcId="{372CD62A-8260-4E07-A248-6083AD09A295}" destId="{872AF780-1EE9-462B-B359-007BA0086342}" srcOrd="2" destOrd="0" presId="urn:microsoft.com/office/officeart/2005/8/layout/orgChart1"/>
    <dgm:cxn modelId="{1464CB0B-EA20-4D61-B72E-AA77DCA5F02D}" type="presParOf" srcId="{5B3036ED-5437-4CB0-B887-001C6C59B3F7}" destId="{0BFE6119-3C0A-47E2-A648-A15CA1A9E4F4}" srcOrd="2" destOrd="0" presId="urn:microsoft.com/office/officeart/2005/8/layout/orgChart1"/>
    <dgm:cxn modelId="{952390C0-0D4C-4CE0-BA42-D69F11273054}" type="presParOf" srcId="{5B3036ED-5437-4CB0-B887-001C6C59B3F7}" destId="{ED5B04A0-0B3E-4674-A6EB-653F37B4BDA1}" srcOrd="3" destOrd="0" presId="urn:microsoft.com/office/officeart/2005/8/layout/orgChart1"/>
    <dgm:cxn modelId="{22C7D293-EEAE-4953-8E92-74B5A65DDAAA}" type="presParOf" srcId="{ED5B04A0-0B3E-4674-A6EB-653F37B4BDA1}" destId="{FC5E6E7E-3D03-4705-9152-8981AF1BF390}" srcOrd="0" destOrd="0" presId="urn:microsoft.com/office/officeart/2005/8/layout/orgChart1"/>
    <dgm:cxn modelId="{9B7D5A68-B86B-491B-83C2-6A030921810C}" type="presParOf" srcId="{FC5E6E7E-3D03-4705-9152-8981AF1BF390}" destId="{D230C9A4-D506-4491-9BC5-86C66445CBB7}" srcOrd="0" destOrd="0" presId="urn:microsoft.com/office/officeart/2005/8/layout/orgChart1"/>
    <dgm:cxn modelId="{3A31CD2C-39BE-42A3-B1FD-343CDB8F05C1}" type="presParOf" srcId="{FC5E6E7E-3D03-4705-9152-8981AF1BF390}" destId="{F9CC382D-85D9-4C3C-A6CA-4ADFCF2ECA25}" srcOrd="1" destOrd="0" presId="urn:microsoft.com/office/officeart/2005/8/layout/orgChart1"/>
    <dgm:cxn modelId="{520C20B9-7815-412F-AE00-615CF0C8EA27}" type="presParOf" srcId="{ED5B04A0-0B3E-4674-A6EB-653F37B4BDA1}" destId="{802BF96E-1ADF-4D2A-B6CB-1030B46BD135}" srcOrd="1" destOrd="0" presId="urn:microsoft.com/office/officeart/2005/8/layout/orgChart1"/>
    <dgm:cxn modelId="{95829707-AD80-40F6-909A-807E51A34386}" type="presParOf" srcId="{ED5B04A0-0B3E-4674-A6EB-653F37B4BDA1}" destId="{0CAA45F6-2381-4BA1-BB9B-234CC0D80A5A}" srcOrd="2" destOrd="0" presId="urn:microsoft.com/office/officeart/2005/8/layout/orgChart1"/>
    <dgm:cxn modelId="{B3FC4A5D-49DE-489A-B411-07875F9CDF4A}" type="presParOf" srcId="{5B3036ED-5437-4CB0-B887-001C6C59B3F7}" destId="{5BB0A4B0-3E8F-4AFF-9191-C4354221A630}" srcOrd="4" destOrd="0" presId="urn:microsoft.com/office/officeart/2005/8/layout/orgChart1"/>
    <dgm:cxn modelId="{2DF62116-2D25-45E1-88F7-78B3C160BD3A}" type="presParOf" srcId="{5B3036ED-5437-4CB0-B887-001C6C59B3F7}" destId="{F6433155-5052-473E-95A0-F66ED6CA4388}" srcOrd="5" destOrd="0" presId="urn:microsoft.com/office/officeart/2005/8/layout/orgChart1"/>
    <dgm:cxn modelId="{6D3D411B-58D4-4A8E-8B6E-28A37A7BC1D0}" type="presParOf" srcId="{F6433155-5052-473E-95A0-F66ED6CA4388}" destId="{C29AF65F-BCA8-4ED0-8D27-F35AB74E5996}" srcOrd="0" destOrd="0" presId="urn:microsoft.com/office/officeart/2005/8/layout/orgChart1"/>
    <dgm:cxn modelId="{5808C9D2-A3A0-422F-BD54-831423AAF708}" type="presParOf" srcId="{C29AF65F-BCA8-4ED0-8D27-F35AB74E5996}" destId="{28BD340B-C3C3-4797-8668-9D1419C00AA0}" srcOrd="0" destOrd="0" presId="urn:microsoft.com/office/officeart/2005/8/layout/orgChart1"/>
    <dgm:cxn modelId="{332512C0-1FB5-49CF-A120-2D7FC2F80A5D}" type="presParOf" srcId="{C29AF65F-BCA8-4ED0-8D27-F35AB74E5996}" destId="{26C8CA49-08A8-4F13-A684-465DC954E22C}" srcOrd="1" destOrd="0" presId="urn:microsoft.com/office/officeart/2005/8/layout/orgChart1"/>
    <dgm:cxn modelId="{00AE24BA-FE15-4202-82F1-51F3D0649257}" type="presParOf" srcId="{F6433155-5052-473E-95A0-F66ED6CA4388}" destId="{FB270F82-811C-45A1-AE8E-5FACD47F2307}" srcOrd="1" destOrd="0" presId="urn:microsoft.com/office/officeart/2005/8/layout/orgChart1"/>
    <dgm:cxn modelId="{6735EC8A-4F6C-4073-8309-0B18CB05BC2C}" type="presParOf" srcId="{F6433155-5052-473E-95A0-F66ED6CA4388}" destId="{72BFFCA3-DF82-4F2C-84CB-B8D7B810666D}" srcOrd="2" destOrd="0" presId="urn:microsoft.com/office/officeart/2005/8/layout/orgChart1"/>
    <dgm:cxn modelId="{0A509C8F-D0E4-4ABB-9E65-071D0E333651}" type="presParOf" srcId="{60BF3569-D412-4CB8-8782-733072EF3ACC}" destId="{2E207C19-E88E-4237-8041-E24044C3B9EA}" srcOrd="2" destOrd="0" presId="urn:microsoft.com/office/officeart/2005/8/layout/orgChart1"/>
    <dgm:cxn modelId="{0BEBCD46-5823-4F23-AD57-1CA3252DE12C}" type="presParOf" srcId="{3713D842-EC9F-477F-9F08-AE1FA7FA0C64}" destId="{888D459C-3754-4315-AADE-BD7F456C2332}" srcOrd="2" destOrd="0" presId="urn:microsoft.com/office/officeart/2005/8/layout/orgChart1"/>
    <dgm:cxn modelId="{EC382C83-9D28-4975-BADB-F96195807DEB}" type="presParOf" srcId="{3713D842-EC9F-477F-9F08-AE1FA7FA0C64}" destId="{DA410A68-8236-412A-BC7A-D8ABB6097036}" srcOrd="3" destOrd="0" presId="urn:microsoft.com/office/officeart/2005/8/layout/orgChart1"/>
    <dgm:cxn modelId="{1B20E1E1-E429-4436-A57B-2161A012FEF0}" type="presParOf" srcId="{DA410A68-8236-412A-BC7A-D8ABB6097036}" destId="{EC663436-9F27-4489-A2A5-B2A22DA21E60}" srcOrd="0" destOrd="0" presId="urn:microsoft.com/office/officeart/2005/8/layout/orgChart1"/>
    <dgm:cxn modelId="{5D26E959-C329-4D69-82DA-B3C772BF7EFF}" type="presParOf" srcId="{EC663436-9F27-4489-A2A5-B2A22DA21E60}" destId="{CB3144A9-2816-4EFD-B813-2B7F9DE25B58}" srcOrd="0" destOrd="0" presId="urn:microsoft.com/office/officeart/2005/8/layout/orgChart1"/>
    <dgm:cxn modelId="{D28072AD-8E46-460E-AB71-C7B6B7C70CB2}" type="presParOf" srcId="{EC663436-9F27-4489-A2A5-B2A22DA21E60}" destId="{9EE24D33-8294-424B-8FBB-5357573BB3EB}" srcOrd="1" destOrd="0" presId="urn:microsoft.com/office/officeart/2005/8/layout/orgChart1"/>
    <dgm:cxn modelId="{F99161B4-1797-4C8F-8F9C-807F093F74DC}" type="presParOf" srcId="{DA410A68-8236-412A-BC7A-D8ABB6097036}" destId="{51F5C973-451B-4C9C-B83A-EF7ECF6A3AE5}" srcOrd="1" destOrd="0" presId="urn:microsoft.com/office/officeart/2005/8/layout/orgChart1"/>
    <dgm:cxn modelId="{2F6E102C-9BE1-4F18-BFDE-82362D207A78}" type="presParOf" srcId="{51F5C973-451B-4C9C-B83A-EF7ECF6A3AE5}" destId="{F2B70B19-D53F-4759-9B35-57A49850B352}" srcOrd="0" destOrd="0" presId="urn:microsoft.com/office/officeart/2005/8/layout/orgChart1"/>
    <dgm:cxn modelId="{A38BE440-7EA7-46F5-814B-049BA98C7E36}" type="presParOf" srcId="{51F5C973-451B-4C9C-B83A-EF7ECF6A3AE5}" destId="{54857E41-C0A4-4B70-9EB5-8FF9CA71AF0D}" srcOrd="1" destOrd="0" presId="urn:microsoft.com/office/officeart/2005/8/layout/orgChart1"/>
    <dgm:cxn modelId="{FB2E74DD-98E5-48A1-ADB8-19857E9CE4E9}" type="presParOf" srcId="{54857E41-C0A4-4B70-9EB5-8FF9CA71AF0D}" destId="{D57AFF21-70E2-494D-952A-7F8E8003DB8D}" srcOrd="0" destOrd="0" presId="urn:microsoft.com/office/officeart/2005/8/layout/orgChart1"/>
    <dgm:cxn modelId="{23408A73-199C-485B-8C95-2A9C30FA680A}" type="presParOf" srcId="{D57AFF21-70E2-494D-952A-7F8E8003DB8D}" destId="{E28185CB-8B5B-409B-AA58-CB7B060B3E9C}" srcOrd="0" destOrd="0" presId="urn:microsoft.com/office/officeart/2005/8/layout/orgChart1"/>
    <dgm:cxn modelId="{275D57B9-EA1C-4EE6-8A1C-762237C507F3}" type="presParOf" srcId="{D57AFF21-70E2-494D-952A-7F8E8003DB8D}" destId="{E6A87C71-6088-4830-8D6D-0E074B33C41C}" srcOrd="1" destOrd="0" presId="urn:microsoft.com/office/officeart/2005/8/layout/orgChart1"/>
    <dgm:cxn modelId="{8A2C8139-B5DA-4C92-9111-889A883A310D}" type="presParOf" srcId="{54857E41-C0A4-4B70-9EB5-8FF9CA71AF0D}" destId="{37313E1E-89B9-45FC-ACA2-FBE082F64DCB}" srcOrd="1" destOrd="0" presId="urn:microsoft.com/office/officeart/2005/8/layout/orgChart1"/>
    <dgm:cxn modelId="{A3F4B3A8-135A-4CBF-B9CD-18B40D5D9A43}" type="presParOf" srcId="{54857E41-C0A4-4B70-9EB5-8FF9CA71AF0D}" destId="{D259350D-8A8A-4F69-9318-938BC62F1228}" srcOrd="2" destOrd="0" presId="urn:microsoft.com/office/officeart/2005/8/layout/orgChart1"/>
    <dgm:cxn modelId="{07887EF9-FD5D-4130-809C-D697DD129AFA}" type="presParOf" srcId="{DA410A68-8236-412A-BC7A-D8ABB6097036}" destId="{6E39DA02-A413-496A-B52C-88784312548A}" srcOrd="2" destOrd="0" presId="urn:microsoft.com/office/officeart/2005/8/layout/orgChart1"/>
    <dgm:cxn modelId="{93819B57-2E97-4AB4-BF29-2A451F6B2955}" type="presParOf" srcId="{3713D842-EC9F-477F-9F08-AE1FA7FA0C64}" destId="{DA170249-391D-44CF-9C84-709AF577A951}" srcOrd="4" destOrd="0" presId="urn:microsoft.com/office/officeart/2005/8/layout/orgChart1"/>
    <dgm:cxn modelId="{2B323DB5-3F85-42A3-A81D-FAE954E5A35A}" type="presParOf" srcId="{3713D842-EC9F-477F-9F08-AE1FA7FA0C64}" destId="{FB56D161-82C2-4A6A-BF5F-EA71F5C0655B}" srcOrd="5" destOrd="0" presId="urn:microsoft.com/office/officeart/2005/8/layout/orgChart1"/>
    <dgm:cxn modelId="{74799399-20BC-4954-97D7-FC94C8162112}" type="presParOf" srcId="{FB56D161-82C2-4A6A-BF5F-EA71F5C0655B}" destId="{A9F14E51-BA51-4B34-8B53-76C9054ECADE}" srcOrd="0" destOrd="0" presId="urn:microsoft.com/office/officeart/2005/8/layout/orgChart1"/>
    <dgm:cxn modelId="{AE2EFDD3-0122-4353-9B68-04A44BCE5615}" type="presParOf" srcId="{A9F14E51-BA51-4B34-8B53-76C9054ECADE}" destId="{290A827C-721B-420D-986B-D9E43B7915B8}" srcOrd="0" destOrd="0" presId="urn:microsoft.com/office/officeart/2005/8/layout/orgChart1"/>
    <dgm:cxn modelId="{53AA716E-034F-4303-9C51-A24FE92C58A0}" type="presParOf" srcId="{A9F14E51-BA51-4B34-8B53-76C9054ECADE}" destId="{08907D0A-83B1-4C4D-BB67-BB6F73AE402D}" srcOrd="1" destOrd="0" presId="urn:microsoft.com/office/officeart/2005/8/layout/orgChart1"/>
    <dgm:cxn modelId="{CB4D5790-AFA3-4C4E-B7C4-18266CE52A76}" type="presParOf" srcId="{FB56D161-82C2-4A6A-BF5F-EA71F5C0655B}" destId="{2FA75447-0930-4715-8A70-BDFFC8734FEC}" srcOrd="1" destOrd="0" presId="urn:microsoft.com/office/officeart/2005/8/layout/orgChart1"/>
    <dgm:cxn modelId="{AA84161A-B291-453F-8BD9-9731F67AC493}" type="presParOf" srcId="{FB56D161-82C2-4A6A-BF5F-EA71F5C0655B}" destId="{A0831D99-6FA8-4D98-ABBC-92CBEDB6435C}" srcOrd="2" destOrd="0" presId="urn:microsoft.com/office/officeart/2005/8/layout/orgChart1"/>
    <dgm:cxn modelId="{836C2BE7-E027-4F00-B3DA-796FF21783DE}" type="presParOf" srcId="{B7C5E4B8-4D93-4035-996B-8E2324C85D2F}" destId="{CCDAA44D-38E0-4528-8347-7B563687D3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A1C01-C088-4836-954A-5474D6F3C2B5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8F751-E71B-40E5-8CE8-60DFF23F58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12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D826-49C9-4E18-860E-39510EED16B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9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BD826-49C9-4E18-860E-39510EED16B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1ACE-193E-480D-B294-EF7E65F8D533}" type="datetimeFigureOut">
              <a:rPr lang="en-US" smtClean="0"/>
              <a:pPr/>
              <a:t>4/13/2022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ADDA-A69C-4DB9-8616-6E63FE2ED39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kashsbadave@gmail.co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1B2B-38EE-4A25-B688-71BD734C557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Zila pacha\Desktop\PMRDF Imp\Agri\Pics\IMG-20140831-WA0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1414"/>
            <a:ext cx="2595187" cy="1953727"/>
          </a:xfrm>
          <a:prstGeom prst="rect">
            <a:avLst/>
          </a:prstGeom>
          <a:noFill/>
        </p:spPr>
      </p:pic>
      <p:pic>
        <p:nvPicPr>
          <p:cNvPr id="1027" name="Picture 3" descr="C:\Users\Zila pacha\Desktop\PMRDF Imp\Agri\Pics\IMG-20140829-WA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52683" y="71414"/>
            <a:ext cx="2391349" cy="1928826"/>
          </a:xfrm>
          <a:prstGeom prst="rect">
            <a:avLst/>
          </a:prstGeom>
          <a:noFill/>
        </p:spPr>
      </p:pic>
      <p:pic>
        <p:nvPicPr>
          <p:cNvPr id="1028" name="Picture 4" descr="C:\Users\Zila pacha\Desktop\PMRDF Imp\Agri\Pics\IMG-20140903-WA002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643174" y="71414"/>
            <a:ext cx="1452576" cy="1936767"/>
          </a:xfrm>
          <a:prstGeom prst="rect">
            <a:avLst/>
          </a:prstGeom>
          <a:noFill/>
        </p:spPr>
      </p:pic>
      <p:pic>
        <p:nvPicPr>
          <p:cNvPr id="1030" name="Picture 6" descr="C:\Users\Zila pacha\Desktop\PMRDF Imp\Agri\Pics\IMG-20140921-WA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76643" y="4500570"/>
            <a:ext cx="1758008" cy="2306630"/>
          </a:xfrm>
          <a:prstGeom prst="rect">
            <a:avLst/>
          </a:prstGeom>
          <a:noFill/>
        </p:spPr>
      </p:pic>
      <p:pic>
        <p:nvPicPr>
          <p:cNvPr id="1031" name="Picture 7" descr="C:\Users\Zila pacha\Desktop\PMRDF Imp\Agri\Pics\P_20140723_1612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4500592"/>
            <a:ext cx="3357554" cy="2285970"/>
          </a:xfrm>
          <a:prstGeom prst="rect">
            <a:avLst/>
          </a:prstGeom>
          <a:noFill/>
        </p:spPr>
      </p:pic>
      <p:pic>
        <p:nvPicPr>
          <p:cNvPr id="13" name="Picture 3" descr="C:\Users\Zila pacha\Desktop\PMRDF Imp\Agri\Pics\Good Pics 2\2014-07-03 18.02.21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4143372" y="71414"/>
            <a:ext cx="2571768" cy="1928826"/>
          </a:xfrm>
          <a:prstGeom prst="rect">
            <a:avLst/>
          </a:prstGeom>
          <a:noFill/>
        </p:spPr>
      </p:pic>
      <p:pic>
        <p:nvPicPr>
          <p:cNvPr id="14" name="Picture 13" descr="C:\Users\ICT\Desktop\IMG-20190303-WA0004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500550"/>
            <a:ext cx="3929058" cy="22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571604" y="2285992"/>
            <a:ext cx="5999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From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Subsistence </a:t>
            </a:r>
            <a:r>
              <a:rPr lang="en-US" sz="3200" b="1" dirty="0" smtClean="0"/>
              <a:t>to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Sustainability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38" y="3110211"/>
            <a:ext cx="748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Bhoomgaadi Organic farmer’s Producer Company Limited</a:t>
            </a:r>
            <a:endParaRPr lang="en-GB" sz="2400" b="1" dirty="0" smtClean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3857628"/>
            <a:ext cx="524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 enterprise of Organic Farmers of Dantewada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BG-Org\Downloads\LAC MAP.jpg"/>
          <p:cNvPicPr>
            <a:picLocks noChangeAspect="1" noChangeArrowheads="1"/>
          </p:cNvPicPr>
          <p:nvPr/>
        </p:nvPicPr>
        <p:blipFill>
          <a:blip r:embed="rId2" cstate="print"/>
          <a:srcRect t="6250" b="12500"/>
          <a:stretch>
            <a:fillRect/>
          </a:stretch>
        </p:blipFill>
        <p:spPr bwMode="auto">
          <a:xfrm>
            <a:off x="1214440" y="142852"/>
            <a:ext cx="7215212" cy="655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Suresh\ग्राम स्तरीय बैठक फोटो\खरीफ सीजन 2018 प्रथम चरण फोटो\suresh cemara photo\IMG_20180613_113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8603"/>
            <a:ext cx="9138892" cy="51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06" y="5935824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Kokila" pitchFamily="34" charset="0"/>
              </a:rPr>
              <a:t>Team of 100 youth to work as </a:t>
            </a:r>
            <a:r>
              <a:rPr lang="en-US" sz="2000" b="1" i="1" dirty="0" smtClean="0">
                <a:latin typeface="+mj-lt"/>
                <a:cs typeface="Kokila" pitchFamily="34" charset="0"/>
              </a:rPr>
              <a:t>“</a:t>
            </a:r>
            <a:r>
              <a:rPr lang="en-US" sz="2000" b="1" i="1" dirty="0" err="1" smtClean="0">
                <a:latin typeface="+mj-lt"/>
                <a:cs typeface="Kokila" pitchFamily="34" charset="0"/>
              </a:rPr>
              <a:t>Jaivik</a:t>
            </a:r>
            <a:r>
              <a:rPr lang="en-US" sz="2000" b="1" i="1" dirty="0" smtClean="0">
                <a:latin typeface="+mj-lt"/>
                <a:cs typeface="Kokila" pitchFamily="34" charset="0"/>
              </a:rPr>
              <a:t> </a:t>
            </a:r>
            <a:r>
              <a:rPr lang="en-US" sz="2000" b="1" i="1" dirty="0" err="1" smtClean="0">
                <a:latin typeface="+mj-lt"/>
                <a:cs typeface="Kokila" pitchFamily="34" charset="0"/>
              </a:rPr>
              <a:t>Karyakarta</a:t>
            </a:r>
            <a:r>
              <a:rPr lang="en-US" sz="2000" b="1" i="1" dirty="0" smtClean="0">
                <a:latin typeface="+mj-lt"/>
                <a:cs typeface="Kokila" pitchFamily="34" charset="0"/>
              </a:rPr>
              <a:t>” </a:t>
            </a:r>
            <a:r>
              <a:rPr lang="en-US" sz="2000" dirty="0" smtClean="0">
                <a:latin typeface="+mj-lt"/>
                <a:cs typeface="Kokila" pitchFamily="34" charset="0"/>
              </a:rPr>
              <a:t>in 135 villages established through extensive trainings by experts with involvement of Nirmaan Organization</a:t>
            </a:r>
            <a:endParaRPr lang="en-GB" sz="2000" dirty="0">
              <a:latin typeface="+mj-lt"/>
              <a:cs typeface="Koki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Suresh\ग्राम स्तरीय बैठक फोटो\खरीफ सीजन 2018 प्रथम चरण फोटो\IMG-20180630-WA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562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2" y="61721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Kokila" pitchFamily="34" charset="0"/>
              </a:rPr>
              <a:t>Resource Mapping </a:t>
            </a:r>
            <a:r>
              <a:rPr lang="en-US" sz="2000" dirty="0" smtClean="0">
                <a:latin typeface="+mj-lt"/>
                <a:cs typeface="Kokila" pitchFamily="34" charset="0"/>
              </a:rPr>
              <a:t>by </a:t>
            </a:r>
            <a:r>
              <a:rPr lang="en-US" sz="2000" dirty="0" err="1" smtClean="0">
                <a:latin typeface="+mj-lt"/>
                <a:cs typeface="Kokila" pitchFamily="34" charset="0"/>
              </a:rPr>
              <a:t>Jaivik</a:t>
            </a:r>
            <a:r>
              <a:rPr lang="en-US" sz="2000" dirty="0" smtClean="0">
                <a:latin typeface="+mj-lt"/>
                <a:cs typeface="Kokila" pitchFamily="34" charset="0"/>
              </a:rPr>
              <a:t> </a:t>
            </a:r>
            <a:r>
              <a:rPr lang="en-US" sz="2000" dirty="0" err="1" smtClean="0">
                <a:latin typeface="+mj-lt"/>
                <a:cs typeface="Kokila" pitchFamily="34" charset="0"/>
              </a:rPr>
              <a:t>Karyakarta</a:t>
            </a:r>
            <a:r>
              <a:rPr lang="en-US" sz="2000" dirty="0" smtClean="0">
                <a:latin typeface="+mj-lt"/>
                <a:cs typeface="Kokila" pitchFamily="34" charset="0"/>
              </a:rPr>
              <a:t> to identify patches under Organic Cultivation  </a:t>
            </a:r>
            <a:endParaRPr lang="en-GB" sz="2000" dirty="0">
              <a:latin typeface="+mj-lt"/>
              <a:cs typeface="Koki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S Work\Agri Pics\Nirmaan ACtivities\Good Pics 2016_17_18\IMG_20160624_171529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5"/>
            <a:ext cx="9144000" cy="53526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976" y="5864386"/>
            <a:ext cx="827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Kokila" pitchFamily="34" charset="0"/>
              </a:rPr>
              <a:t>Training of farmers on nursery </a:t>
            </a:r>
            <a:r>
              <a:rPr lang="en-US" sz="2000" dirty="0" err="1" smtClean="0">
                <a:latin typeface="+mj-lt"/>
                <a:cs typeface="Kokila" pitchFamily="34" charset="0"/>
              </a:rPr>
              <a:t>preparatoin</a:t>
            </a:r>
            <a:r>
              <a:rPr lang="en-US" sz="2000" dirty="0" smtClean="0">
                <a:latin typeface="+mj-lt"/>
                <a:cs typeface="Kokila" pitchFamily="34" charset="0"/>
              </a:rPr>
              <a:t> for SRI cultivation of Paddy</a:t>
            </a:r>
          </a:p>
          <a:p>
            <a:pPr algn="ctr"/>
            <a:r>
              <a:rPr lang="en-US" sz="2000" b="1" dirty="0" smtClean="0">
                <a:latin typeface="+mj-lt"/>
                <a:cs typeface="Kokila" pitchFamily="34" charset="0"/>
              </a:rPr>
              <a:t>Village: </a:t>
            </a:r>
            <a:r>
              <a:rPr lang="en-US" sz="2000" b="1" dirty="0" err="1" smtClean="0">
                <a:latin typeface="+mj-lt"/>
                <a:cs typeface="Kokila" pitchFamily="34" charset="0"/>
              </a:rPr>
              <a:t>Gumda</a:t>
            </a:r>
            <a:endParaRPr lang="en-GB" sz="2000" b="1" dirty="0">
              <a:latin typeface="+mj-lt"/>
              <a:cs typeface="Koki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7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28604"/>
            <a:ext cx="9143999" cy="5143499"/>
          </a:xfrm>
        </p:spPr>
      </p:pic>
      <p:sp>
        <p:nvSpPr>
          <p:cNvPr id="5" name="TextBox 4"/>
          <p:cNvSpPr txBox="1"/>
          <p:nvPr/>
        </p:nvSpPr>
        <p:spPr>
          <a:xfrm>
            <a:off x="578976" y="5864386"/>
            <a:ext cx="827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Kokila" pitchFamily="34" charset="0"/>
              </a:rPr>
              <a:t>Extensive training of farmers in techniques of Organic Cultivation</a:t>
            </a:r>
          </a:p>
          <a:p>
            <a:pPr algn="ctr"/>
            <a:r>
              <a:rPr lang="en-US" sz="2000" b="1" dirty="0" smtClean="0">
                <a:latin typeface="+mj-lt"/>
                <a:cs typeface="Kokila" pitchFamily="34" charset="0"/>
              </a:rPr>
              <a:t>Village </a:t>
            </a:r>
            <a:r>
              <a:rPr lang="en-US" sz="2000" b="1" dirty="0" err="1" smtClean="0">
                <a:latin typeface="+mj-lt"/>
                <a:cs typeface="Kokila" pitchFamily="34" charset="0"/>
              </a:rPr>
              <a:t>Bhatpal</a:t>
            </a:r>
            <a:r>
              <a:rPr lang="en-US" sz="2000" b="1" dirty="0" smtClean="0">
                <a:latin typeface="+mj-lt"/>
                <a:cs typeface="Kokila" pitchFamily="34" charset="0"/>
              </a:rPr>
              <a:t>, Block </a:t>
            </a:r>
            <a:r>
              <a:rPr lang="en-US" sz="2000" b="1" dirty="0" err="1" smtClean="0">
                <a:latin typeface="+mj-lt"/>
                <a:cs typeface="Kokila" pitchFamily="34" charset="0"/>
              </a:rPr>
              <a:t>Geedam</a:t>
            </a:r>
            <a:endParaRPr lang="en-GB" sz="2000" b="1" dirty="0">
              <a:latin typeface="+mj-lt"/>
              <a:cs typeface="Koki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S Work\Agri Pics\Nirmaan ACtivities\Good Pics 2016_17_18\IMG_20160622_1419358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4"/>
            <a:ext cx="9144000" cy="5417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976" y="5929330"/>
            <a:ext cx="827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Kokila" pitchFamily="34" charset="0"/>
              </a:rPr>
              <a:t>Women SHGs and </a:t>
            </a:r>
            <a:r>
              <a:rPr lang="en-US" sz="2000" dirty="0" err="1" smtClean="0">
                <a:latin typeface="+mj-lt"/>
                <a:cs typeface="Kokila" pitchFamily="34" charset="0"/>
              </a:rPr>
              <a:t>Fermer’s</a:t>
            </a:r>
            <a:r>
              <a:rPr lang="en-US" sz="2000" dirty="0" smtClean="0">
                <a:latin typeface="+mj-lt"/>
                <a:cs typeface="Kokila" pitchFamily="34" charset="0"/>
              </a:rPr>
              <a:t> groups learning avidly methods of organic seed treatment, </a:t>
            </a:r>
            <a:r>
              <a:rPr lang="en-US" sz="2000" b="1" dirty="0" smtClean="0">
                <a:latin typeface="+mj-lt"/>
                <a:cs typeface="Kokila" pitchFamily="34" charset="0"/>
              </a:rPr>
              <a:t>Village: Kuakonda </a:t>
            </a:r>
            <a:endParaRPr lang="en-GB" sz="2000" b="1" dirty="0">
              <a:latin typeface="+mj-lt"/>
              <a:cs typeface="Koki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1428680" y="662014"/>
            <a:ext cx="5857964" cy="5462994"/>
            <a:chOff x="2133600" y="152400"/>
            <a:chExt cx="6858000" cy="6446903"/>
          </a:xfrm>
        </p:grpSpPr>
        <p:sp>
          <p:nvSpPr>
            <p:cNvPr id="127" name="TextBox 126"/>
            <p:cNvSpPr txBox="1"/>
            <p:nvPr/>
          </p:nvSpPr>
          <p:spPr>
            <a:xfrm>
              <a:off x="2217233" y="2416728"/>
              <a:ext cx="6652227" cy="435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  <a:cs typeface="Kokila" pitchFamily="34" charset="0"/>
                </a:rPr>
                <a:t>Bhoomgaadi Organic Farmer’s Producer Company Limited</a:t>
              </a:r>
              <a:endParaRPr lang="en-GB" b="1" dirty="0">
                <a:latin typeface="+mj-lt"/>
                <a:cs typeface="Kokila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4290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576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8862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292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4008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6294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8580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70104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80010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82296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84582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6106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133600" y="6113881"/>
              <a:ext cx="6781801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794703" y="6199774"/>
              <a:ext cx="3866740" cy="39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  <a:cs typeface="Kokila" pitchFamily="34" charset="0"/>
                </a:rPr>
                <a:t>Organic Farmer’s and Women Groups</a:t>
              </a:r>
              <a:endParaRPr lang="en-GB" sz="1600" dirty="0">
                <a:latin typeface="+mj-lt"/>
                <a:cs typeface="Kokil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1336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23622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90800" y="55626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2743200" y="5715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2390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74676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76962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78486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58674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0960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63246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4770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7432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29718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32004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3528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41910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44196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4648200" y="49530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800600" y="5105400"/>
              <a:ext cx="3810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7391400" y="3429000"/>
              <a:ext cx="1066800" cy="76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5181600" y="3124200"/>
              <a:ext cx="1066800" cy="76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2705100" y="3429000"/>
              <a:ext cx="1066800" cy="76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5232042" y="1447800"/>
              <a:ext cx="990600" cy="9144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/>
            <p:cNvCxnSpPr>
              <a:stCxn id="64" idx="0"/>
            </p:cNvCxnSpPr>
            <p:nvPr/>
          </p:nvCxnSpPr>
          <p:spPr>
            <a:xfrm rot="5400000" flipH="1" flipV="1">
              <a:off x="3974417" y="2091686"/>
              <a:ext cx="601398" cy="20732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7" idx="0"/>
            </p:cNvCxnSpPr>
            <p:nvPr/>
          </p:nvCxnSpPr>
          <p:spPr>
            <a:xfrm>
              <a:off x="5980795" y="2827602"/>
              <a:ext cx="1944006" cy="60139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5400000">
              <a:off x="5574150" y="2968455"/>
              <a:ext cx="296596" cy="148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40" idx="1"/>
              <a:endCxn id="64" idx="4"/>
            </p:cNvCxnSpPr>
            <p:nvPr/>
          </p:nvCxnSpPr>
          <p:spPr>
            <a:xfrm rot="16200000" flipV="1">
              <a:off x="2849609" y="4579891"/>
              <a:ext cx="795478" cy="176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" idx="0"/>
              <a:endCxn id="64" idx="4"/>
            </p:cNvCxnSpPr>
            <p:nvPr/>
          </p:nvCxnSpPr>
          <p:spPr>
            <a:xfrm rot="16200000" flipV="1">
              <a:off x="2991924" y="4477823"/>
              <a:ext cx="1351208" cy="8183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26" idx="0"/>
              <a:endCxn id="64" idx="4"/>
            </p:cNvCxnSpPr>
            <p:nvPr/>
          </p:nvCxnSpPr>
          <p:spPr>
            <a:xfrm rot="5400000" flipH="1" flipV="1">
              <a:off x="2095500" y="4419600"/>
              <a:ext cx="1371600" cy="914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" idx="0"/>
              <a:endCxn id="55" idx="4"/>
            </p:cNvCxnSpPr>
            <p:nvPr/>
          </p:nvCxnSpPr>
          <p:spPr>
            <a:xfrm rot="5400000" flipH="1" flipV="1">
              <a:off x="4857750" y="4705350"/>
              <a:ext cx="1676400" cy="38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36" idx="0"/>
              <a:endCxn id="55" idx="4"/>
            </p:cNvCxnSpPr>
            <p:nvPr/>
          </p:nvCxnSpPr>
          <p:spPr>
            <a:xfrm rot="16200000" flipV="1">
              <a:off x="5581650" y="4019550"/>
              <a:ext cx="1066800" cy="800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45" idx="7"/>
              <a:endCxn id="55" idx="4"/>
            </p:cNvCxnSpPr>
            <p:nvPr/>
          </p:nvCxnSpPr>
          <p:spPr>
            <a:xfrm rot="5400000" flipH="1" flipV="1">
              <a:off x="4794063" y="4065541"/>
              <a:ext cx="1100278" cy="7415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32" idx="0"/>
              <a:endCxn id="47" idx="4"/>
            </p:cNvCxnSpPr>
            <p:nvPr/>
          </p:nvCxnSpPr>
          <p:spPr>
            <a:xfrm rot="5400000" flipH="1" flipV="1">
              <a:off x="7524750" y="4552950"/>
              <a:ext cx="762000" cy="38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8" idx="0"/>
              <a:endCxn id="47" idx="4"/>
            </p:cNvCxnSpPr>
            <p:nvPr/>
          </p:nvCxnSpPr>
          <p:spPr>
            <a:xfrm rot="16200000" flipV="1">
              <a:off x="7600950" y="4514850"/>
              <a:ext cx="1371600" cy="723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4" idx="0"/>
              <a:endCxn id="47" idx="4"/>
            </p:cNvCxnSpPr>
            <p:nvPr/>
          </p:nvCxnSpPr>
          <p:spPr>
            <a:xfrm rot="5400000" flipH="1" flipV="1">
              <a:off x="6800850" y="4438650"/>
              <a:ext cx="1371600" cy="8763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loud 122"/>
            <p:cNvSpPr/>
            <p:nvPr/>
          </p:nvSpPr>
          <p:spPr>
            <a:xfrm>
              <a:off x="4419600" y="152400"/>
              <a:ext cx="2743200" cy="990600"/>
            </a:xfrm>
            <a:prstGeom prst="clou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Aparajita" pitchFamily="34" charset="0"/>
                </a:rPr>
                <a:t>MARKET</a:t>
              </a:r>
              <a:endParaRPr lang="hi-IN" sz="2400" b="1" dirty="0" smtClean="0">
                <a:latin typeface="+mj-lt"/>
                <a:cs typeface="Aparajita" pitchFamily="34" charset="0"/>
              </a:endParaRPr>
            </a:p>
          </p:txBody>
        </p:sp>
        <p:sp>
          <p:nvSpPr>
            <p:cNvPr id="124" name="Curved Right Arrow 123"/>
            <p:cNvSpPr/>
            <p:nvPr/>
          </p:nvSpPr>
          <p:spPr>
            <a:xfrm>
              <a:off x="4724400" y="1219200"/>
              <a:ext cx="304800" cy="8382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Curved Right Arrow 124"/>
            <p:cNvSpPr/>
            <p:nvPr/>
          </p:nvSpPr>
          <p:spPr>
            <a:xfrm rot="10800000">
              <a:off x="6477000" y="1219200"/>
              <a:ext cx="304809" cy="8382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973592" y="4202668"/>
              <a:ext cx="3436762" cy="3995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  <a:cs typeface="Kokila" pitchFamily="34" charset="0"/>
                </a:rPr>
                <a:t>Directors from Each Cluster Level</a:t>
              </a:r>
              <a:endParaRPr lang="en-GB" sz="1600" dirty="0">
                <a:latin typeface="+mj-lt"/>
                <a:cs typeface="Kokila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286644" y="3286124"/>
            <a:ext cx="1588411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Kokila" pitchFamily="34" charset="0"/>
              </a:rPr>
              <a:t>12 Directors from 12 Clusters</a:t>
            </a:r>
            <a:endParaRPr lang="en-GB" sz="1600" b="1" dirty="0">
              <a:latin typeface="+mj-lt"/>
              <a:cs typeface="Kokil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57818" y="6201811"/>
            <a:ext cx="364333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Kokila" pitchFamily="34" charset="0"/>
              </a:rPr>
              <a:t>Total 2727 farmers</a:t>
            </a:r>
            <a:br>
              <a:rPr lang="en-US" sz="1600" b="1" dirty="0" smtClean="0">
                <a:latin typeface="+mj-lt"/>
                <a:cs typeface="Kokila" pitchFamily="34" charset="0"/>
              </a:rPr>
            </a:br>
            <a:r>
              <a:rPr lang="en-US" sz="1600" b="1" dirty="0" smtClean="0">
                <a:latin typeface="+mj-lt"/>
                <a:cs typeface="Kokila" pitchFamily="34" charset="0"/>
              </a:rPr>
              <a:t>1952 Male and 775 Female, 80% Tribal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86644" y="4066294"/>
            <a:ext cx="1588411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Kokila" pitchFamily="34" charset="0"/>
              </a:rPr>
              <a:t>Authorized Capital: 50 </a:t>
            </a:r>
            <a:r>
              <a:rPr lang="en-US" sz="1600" b="1" dirty="0" err="1" smtClean="0">
                <a:latin typeface="+mj-lt"/>
                <a:cs typeface="Kokila" pitchFamily="34" charset="0"/>
              </a:rPr>
              <a:t>Lakh</a:t>
            </a:r>
            <a:endParaRPr lang="en-US" sz="1600" b="1" dirty="0" smtClean="0">
              <a:latin typeface="+mj-lt"/>
              <a:cs typeface="Kokila" pitchFamily="34" charset="0"/>
            </a:endParaRPr>
          </a:p>
          <a:p>
            <a:pPr algn="ctr"/>
            <a:r>
              <a:rPr lang="en-US" sz="1600" b="1" dirty="0" smtClean="0">
                <a:latin typeface="+mj-lt"/>
                <a:cs typeface="Kokila" pitchFamily="34" charset="0"/>
              </a:rPr>
              <a:t>Paid up Capital: 29.9 </a:t>
            </a:r>
            <a:r>
              <a:rPr lang="en-US" sz="1600" b="1" dirty="0" err="1" smtClean="0">
                <a:latin typeface="+mj-lt"/>
                <a:cs typeface="Kokila" pitchFamily="34" charset="0"/>
              </a:rPr>
              <a:t>Lakh</a:t>
            </a:r>
            <a:endParaRPr lang="en-GB" sz="1600" b="1" dirty="0">
              <a:latin typeface="+mj-lt"/>
              <a:cs typeface="Koki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1438" y="1000108"/>
          <a:ext cx="9072562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959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cs typeface="Aparajita" pitchFamily="34" charset="0"/>
              </a:rPr>
              <a:t>Team Structure of Bhoomgaadi</a:t>
            </a:r>
            <a:endParaRPr lang="en-GB" sz="2400" dirty="0">
              <a:cs typeface="Aparajit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7422" y="5786454"/>
            <a:ext cx="428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parajita" pitchFamily="34" charset="0"/>
              </a:rPr>
              <a:t>95% of the team from Dantewada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Modus Operandi of Procurement and Operations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Finalization of Procurement rates after consultation with farmers in AGM</a:t>
            </a:r>
          </a:p>
          <a:p>
            <a:r>
              <a:rPr lang="en-US" sz="2400" dirty="0" smtClean="0"/>
              <a:t>Procurement at Village/Cluster level: 127 Villages </a:t>
            </a:r>
          </a:p>
          <a:p>
            <a:r>
              <a:rPr lang="en-US" sz="2400" dirty="0" smtClean="0"/>
              <a:t>Payments to the farmers in accounts (90% initially - 10% afterwards) </a:t>
            </a:r>
          </a:p>
          <a:p>
            <a:r>
              <a:rPr lang="en-US" sz="2400" dirty="0" smtClean="0"/>
              <a:t>Storage at cluster level godowns spread across district</a:t>
            </a:r>
          </a:p>
          <a:p>
            <a:r>
              <a:rPr lang="en-US" sz="2400" dirty="0" smtClean="0"/>
              <a:t>Transportation to Central Processing Unit at Dantewada for Processing (Hub-Spoke Model)</a:t>
            </a:r>
          </a:p>
          <a:p>
            <a:r>
              <a:rPr lang="en-US" sz="2400" dirty="0" smtClean="0"/>
              <a:t>Value addition, packaging and branding at the processing unit at Dantewada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7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24415"/>
            <a:ext cx="9143999" cy="6096621"/>
          </a:xfrm>
        </p:spPr>
      </p:pic>
      <p:sp>
        <p:nvSpPr>
          <p:cNvPr id="5" name="TextBox 4"/>
          <p:cNvSpPr txBox="1"/>
          <p:nvPr/>
        </p:nvSpPr>
        <p:spPr>
          <a:xfrm>
            <a:off x="844363" y="6150138"/>
            <a:ext cx="8085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  <a:cs typeface="Kokila" pitchFamily="34" charset="0"/>
              </a:rPr>
              <a:t>Women SHG members approving the rates of procurement of Bhoomgaadi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PMRDF Imp\Agri\Planning\Nirmaan Project\Proposals\Crowd Funding\Dantewada_in_Chhattisgarh_(India)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08208"/>
            <a:ext cx="3857652" cy="532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7174"/>
            <a:ext cx="4329114" cy="1143000"/>
          </a:xfrm>
        </p:spPr>
        <p:txBody>
          <a:bodyPr/>
          <a:lstStyle/>
          <a:p>
            <a:r>
              <a:rPr lang="en-US" b="1" dirty="0" smtClean="0"/>
              <a:t>Dantewada</a:t>
            </a:r>
            <a:endParaRPr lang="en-IN" b="1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</p:nvPr>
        </p:nvGraphicFramePr>
        <p:xfrm>
          <a:off x="285720" y="1568782"/>
          <a:ext cx="4357718" cy="43605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57718"/>
              </a:tblGrid>
              <a:tr h="43605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smtClean="0">
                          <a:solidFill>
                            <a:srgbClr val="00B050"/>
                          </a:solidFill>
                        </a:rPr>
                        <a:t>60% </a:t>
                      </a:r>
                      <a:r>
                        <a:rPr lang="en-US" sz="1700" dirty="0" smtClean="0"/>
                        <a:t>of the land is covered by forest </a:t>
                      </a:r>
                    </a:p>
                    <a:p>
                      <a:pPr algn="ctr">
                        <a:buNone/>
                      </a:pPr>
                      <a:r>
                        <a:rPr lang="en-US" sz="3600" b="1" dirty="0" smtClean="0">
                          <a:solidFill>
                            <a:schemeClr val="accent6"/>
                          </a:solidFill>
                        </a:rPr>
                        <a:t>71%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1700" dirty="0" smtClean="0"/>
                        <a:t>of the population is tribal </a:t>
                      </a:r>
                    </a:p>
                    <a:p>
                      <a:pPr algn="ctr">
                        <a:buNone/>
                      </a:pPr>
                      <a:r>
                        <a:rPr lang="en-US" sz="1700" dirty="0" smtClean="0"/>
                        <a:t>Population density is just </a:t>
                      </a:r>
                      <a:r>
                        <a:rPr lang="en-US" sz="3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123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1700" dirty="0" smtClean="0"/>
                        <a:t>per sq km </a:t>
                      </a:r>
                    </a:p>
                    <a:p>
                      <a:pPr algn="ctr">
                        <a:buNone/>
                      </a:pPr>
                      <a:r>
                        <a:rPr lang="en-US" sz="1700" dirty="0" smtClean="0"/>
                        <a:t>Only </a:t>
                      </a:r>
                      <a:r>
                        <a:rPr lang="en-US" sz="3600" b="1" dirty="0" smtClean="0">
                          <a:solidFill>
                            <a:srgbClr val="00B0F0"/>
                          </a:solidFill>
                        </a:rPr>
                        <a:t>42%</a:t>
                      </a:r>
                      <a:r>
                        <a:rPr lang="en-US" sz="1600" b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700" dirty="0" smtClean="0"/>
                        <a:t>of the population is literate</a:t>
                      </a:r>
                    </a:p>
                    <a:p>
                      <a:pPr algn="ctr">
                        <a:buNone/>
                      </a:pPr>
                      <a:r>
                        <a:rPr lang="en-US" sz="3600" b="1" dirty="0" smtClean="0"/>
                        <a:t>57% </a:t>
                      </a:r>
                      <a:r>
                        <a:rPr lang="en-US" sz="1700" dirty="0" smtClean="0"/>
                        <a:t>families are Below Poverty</a:t>
                      </a:r>
                    </a:p>
                    <a:p>
                      <a:pPr algn="ctr">
                        <a:buNone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50% </a:t>
                      </a:r>
                      <a:r>
                        <a:rPr lang="en-US" sz="1700" dirty="0" smtClean="0"/>
                        <a:t>of the children are stunted </a:t>
                      </a:r>
                    </a:p>
                    <a:p>
                      <a:pPr algn="ctr">
                        <a:buNone/>
                      </a:pPr>
                      <a:r>
                        <a:rPr lang="en-US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70% </a:t>
                      </a:r>
                      <a:r>
                        <a:rPr lang="en-US" sz="1700" dirty="0" smtClean="0"/>
                        <a:t>of the women are anemic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20" y="1071546"/>
          <a:ext cx="8501122" cy="46225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0"/>
                <a:gridCol w="3857652"/>
              </a:tblGrid>
              <a:tr h="7135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Produce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Comparison with Local </a:t>
                      </a:r>
                      <a:r>
                        <a:rPr lang="en-US" sz="1800" dirty="0" err="1" smtClean="0"/>
                        <a:t>Haat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Bazar</a:t>
                      </a:r>
                      <a:r>
                        <a:rPr lang="en-US" sz="1800" dirty="0" smtClean="0"/>
                        <a:t> Rates</a:t>
                      </a:r>
                      <a:endParaRPr lang="en-GB" sz="1800" dirty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1) Coarse Paddy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20-30% Higher</a:t>
                      </a:r>
                      <a:endParaRPr lang="en-GB" sz="1800" dirty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2) Fine Paddy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20-60% Higher</a:t>
                      </a:r>
                      <a:endParaRPr lang="en-GB" sz="1800" dirty="0" smtClean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Red Rice Paddy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20-60% Higher</a:t>
                      </a:r>
                      <a:endParaRPr lang="en-GB" sz="1800" dirty="0" smtClean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Fine</a:t>
                      </a:r>
                      <a:r>
                        <a:rPr lang="en-US" sz="1800" baseline="0" dirty="0" smtClean="0"/>
                        <a:t> Red Rice Paddy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5) Medium</a:t>
                      </a:r>
                      <a:r>
                        <a:rPr lang="en-US" sz="1800" baseline="0" dirty="0" smtClean="0"/>
                        <a:t> Aromatic Paddy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6) Fine Aromatic Paddy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 Prior Organized Market</a:t>
                      </a:r>
                      <a:endParaRPr lang="en-GB" sz="1800" dirty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7) Black Rice Paddy  8) Basmati Paddy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647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9) Little Millet</a:t>
                      </a:r>
                      <a:r>
                        <a:rPr lang="en-US" sz="1800" baseline="0" dirty="0" smtClean="0"/>
                        <a:t> 10) </a:t>
                      </a:r>
                      <a:r>
                        <a:rPr lang="en-US" sz="1800" baseline="0" dirty="0" err="1" smtClean="0"/>
                        <a:t>Kodo</a:t>
                      </a:r>
                      <a:r>
                        <a:rPr lang="en-US" sz="1800" baseline="0" dirty="0" smtClean="0"/>
                        <a:t> Millet </a:t>
                      </a:r>
                    </a:p>
                    <a:p>
                      <a:r>
                        <a:rPr lang="en-US" sz="1800" baseline="0" dirty="0" smtClean="0"/>
                        <a:t>11) Barnyard Millet 12</a:t>
                      </a:r>
                      <a:r>
                        <a:rPr lang="en-US" sz="1800" dirty="0" smtClean="0"/>
                        <a:t>) Finger Millet</a:t>
                      </a:r>
                      <a:r>
                        <a:rPr lang="en-US" sz="1800" baseline="0" dirty="0" smtClean="0"/>
                        <a:t>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0-10%</a:t>
                      </a:r>
                      <a:r>
                        <a:rPr lang="en-US" sz="1800" baseline="0" dirty="0" smtClean="0"/>
                        <a:t> Higher (No prior organized Market for some Millets</a:t>
                      </a:r>
                      <a:endParaRPr lang="en-GB" sz="1800" dirty="0"/>
                    </a:p>
                  </a:txBody>
                  <a:tcPr/>
                </a:tc>
              </a:tr>
              <a:tr h="407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13) Sorghum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95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Aparajita" pitchFamily="34" charset="0"/>
              </a:rPr>
              <a:t>Comparison</a:t>
            </a:r>
            <a:endParaRPr lang="en-GB" sz="3200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20" y="1071546"/>
          <a:ext cx="8572560" cy="4714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65656"/>
                <a:gridCol w="4206904"/>
              </a:tblGrid>
              <a:tr h="717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Comparison with Local </a:t>
                      </a:r>
                      <a:r>
                        <a:rPr lang="en-US" dirty="0" err="1" smtClean="0"/>
                        <a:t>Haat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Bazar</a:t>
                      </a:r>
                      <a:r>
                        <a:rPr lang="en-US" dirty="0" smtClean="0"/>
                        <a:t> Rates</a:t>
                      </a:r>
                      <a:endParaRPr lang="en-GB" dirty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14) Indigenous Maize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7174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15) </a:t>
                      </a:r>
                      <a:r>
                        <a:rPr lang="en-US" sz="1800" dirty="0" err="1" smtClean="0"/>
                        <a:t>Udad</a:t>
                      </a:r>
                      <a:r>
                        <a:rPr lang="en-US" sz="1800" baseline="0" dirty="0" smtClean="0"/>
                        <a:t> 16) </a:t>
                      </a:r>
                      <a:r>
                        <a:rPr lang="en-US" sz="1800" baseline="0" dirty="0" err="1" smtClean="0"/>
                        <a:t>Kulthi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17) Cow Pea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Lobiya</a:t>
                      </a:r>
                      <a:r>
                        <a:rPr lang="en-US" sz="1800" dirty="0" smtClean="0"/>
                        <a:t>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Comparable to retail </a:t>
                      </a:r>
                      <a:r>
                        <a:rPr lang="en-US" sz="1800" dirty="0" err="1" smtClean="0"/>
                        <a:t>Haat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Bazar</a:t>
                      </a:r>
                      <a:r>
                        <a:rPr lang="en-US" sz="1800" dirty="0" smtClean="0"/>
                        <a:t> Rates</a:t>
                      </a:r>
                      <a:endParaRPr lang="en-GB" sz="1800" dirty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18) </a:t>
                      </a:r>
                      <a:r>
                        <a:rPr lang="en-US" sz="1800" dirty="0" err="1" smtClean="0"/>
                        <a:t>Arhar</a:t>
                      </a:r>
                      <a:r>
                        <a:rPr lang="en-US" sz="1800" dirty="0" smtClean="0"/>
                        <a:t> 19) </a:t>
                      </a:r>
                      <a:r>
                        <a:rPr lang="en-US" sz="1800" dirty="0" err="1" smtClean="0"/>
                        <a:t>Moong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Comparable to retail </a:t>
                      </a:r>
                      <a:r>
                        <a:rPr lang="en-US" sz="1800" dirty="0" err="1" smtClean="0"/>
                        <a:t>Haat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Bazar</a:t>
                      </a:r>
                      <a:r>
                        <a:rPr lang="en-US" sz="1800" dirty="0" smtClean="0"/>
                        <a:t> Rates</a:t>
                      </a:r>
                      <a:endParaRPr lang="en-GB" sz="1800" dirty="0" smtClean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20) Niger (</a:t>
                      </a:r>
                      <a:r>
                        <a:rPr lang="en-US" sz="1800" dirty="0" err="1" smtClean="0"/>
                        <a:t>Ramtil</a:t>
                      </a:r>
                      <a:r>
                        <a:rPr lang="en-US" sz="1800" dirty="0" smtClean="0"/>
                        <a:t>) 21) Mustard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Comparable to retail </a:t>
                      </a:r>
                      <a:r>
                        <a:rPr lang="en-US" sz="1800" dirty="0" err="1" smtClean="0"/>
                        <a:t>Haat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Bazar</a:t>
                      </a:r>
                      <a:r>
                        <a:rPr lang="en-US" sz="1800" dirty="0" smtClean="0"/>
                        <a:t> Rates</a:t>
                      </a:r>
                      <a:endParaRPr lang="en-GB" sz="1800" dirty="0" smtClean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22) Sesame (</a:t>
                      </a:r>
                      <a:r>
                        <a:rPr lang="en-US" sz="1800" dirty="0" err="1" smtClean="0"/>
                        <a:t>Til</a:t>
                      </a:r>
                      <a:r>
                        <a:rPr lang="en-US" sz="1800" dirty="0" smtClean="0"/>
                        <a:t>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23) Roselle Petals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24)</a:t>
                      </a:r>
                      <a:r>
                        <a:rPr lang="en-US" sz="1800" baseline="0" dirty="0" smtClean="0"/>
                        <a:t> Roselle Seeds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25) Turmeric Raw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Prior Organized Market</a:t>
                      </a:r>
                      <a:endParaRPr lang="en-GB" sz="1800" dirty="0" smtClean="0"/>
                    </a:p>
                  </a:txBody>
                  <a:tcPr/>
                </a:tc>
              </a:tr>
              <a:tr h="409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26) Coriander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 Prior Organized Market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95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Aparajita" pitchFamily="34" charset="0"/>
              </a:rPr>
              <a:t>Comparison</a:t>
            </a:r>
            <a:endParaRPr lang="en-GB" sz="3200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Current Product Catalogue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5804" y="857232"/>
          <a:ext cx="8229600" cy="5770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7214"/>
                <a:gridCol w="1971660"/>
                <a:gridCol w="5500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 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Aromatic Rice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1) </a:t>
                      </a:r>
                      <a:r>
                        <a:rPr lang="en-US" dirty="0" err="1" smtClean="0"/>
                        <a:t>Javaphul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2) </a:t>
                      </a:r>
                      <a:r>
                        <a:rPr lang="en-US" dirty="0" err="1" smtClean="0"/>
                        <a:t>Lokati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Machi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3) </a:t>
                      </a:r>
                      <a:r>
                        <a:rPr lang="en-US" dirty="0" err="1" smtClean="0"/>
                        <a:t>Dubraj</a:t>
                      </a:r>
                      <a:r>
                        <a:rPr lang="en-US" dirty="0" smtClean="0"/>
                        <a:t>, 4) </a:t>
                      </a:r>
                      <a:r>
                        <a:rPr lang="en-US" dirty="0" err="1" smtClean="0"/>
                        <a:t>Sugandha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5) </a:t>
                      </a:r>
                      <a:r>
                        <a:rPr lang="en-US" dirty="0" err="1" smtClean="0"/>
                        <a:t>Kalajira</a:t>
                      </a:r>
                      <a:r>
                        <a:rPr lang="en-US" dirty="0" smtClean="0"/>
                        <a:t> 6) </a:t>
                      </a:r>
                      <a:r>
                        <a:rPr lang="en-US" dirty="0" err="1" smtClean="0"/>
                        <a:t>Basabhog</a:t>
                      </a:r>
                      <a:r>
                        <a:rPr lang="en-US" dirty="0" smtClean="0"/>
                        <a:t> 7) Basmati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Medicinal Rice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8) Red Rice 9) Brown</a:t>
                      </a:r>
                      <a:r>
                        <a:rPr lang="en-US" baseline="0" dirty="0" smtClean="0"/>
                        <a:t> Rice  10) Brown Basmati </a:t>
                      </a:r>
                    </a:p>
                    <a:p>
                      <a:r>
                        <a:rPr lang="en-US" baseline="0" dirty="0" smtClean="0"/>
                        <a:t>11) Red cum Brown Rice  12) Diabetic Friendly Rice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Rice Varieties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13) HMT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14) </a:t>
                      </a:r>
                      <a:r>
                        <a:rPr lang="en-US" dirty="0" err="1" smtClean="0"/>
                        <a:t>Devbhog</a:t>
                      </a:r>
                      <a:r>
                        <a:rPr lang="en-US" dirty="0" smtClean="0"/>
                        <a:t> 15) </a:t>
                      </a:r>
                      <a:r>
                        <a:rPr lang="en-US" dirty="0" err="1" smtClean="0"/>
                        <a:t>Dosa</a:t>
                      </a:r>
                      <a:r>
                        <a:rPr lang="en-US" dirty="0" smtClean="0"/>
                        <a:t> Rice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Poha</a:t>
                      </a:r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16) White </a:t>
                      </a:r>
                      <a:r>
                        <a:rPr lang="en-US" dirty="0" err="1" smtClean="0"/>
                        <a:t>Poha</a:t>
                      </a:r>
                      <a:r>
                        <a:rPr lang="en-US" baseline="0" dirty="0" smtClean="0"/>
                        <a:t> 17) Brown </a:t>
                      </a:r>
                      <a:r>
                        <a:rPr lang="en-US" baseline="0" dirty="0" err="1" smtClean="0"/>
                        <a:t>Poha</a:t>
                      </a:r>
                      <a:r>
                        <a:rPr lang="en-US" baseline="0" dirty="0" smtClean="0"/>
                        <a:t> 18) Red </a:t>
                      </a:r>
                      <a:r>
                        <a:rPr lang="en-US" baseline="0" dirty="0" err="1" smtClean="0"/>
                        <a:t>Poha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19) Popped Rice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20) Little Millet</a:t>
                      </a:r>
                      <a:r>
                        <a:rPr lang="en-US" baseline="0" dirty="0" smtClean="0"/>
                        <a:t> 21) </a:t>
                      </a:r>
                      <a:r>
                        <a:rPr lang="en-US" baseline="0" dirty="0" err="1" smtClean="0"/>
                        <a:t>Kodo</a:t>
                      </a:r>
                      <a:r>
                        <a:rPr lang="en-US" baseline="0" dirty="0" smtClean="0"/>
                        <a:t> Millet  22) </a:t>
                      </a:r>
                      <a:r>
                        <a:rPr lang="en-US" baseline="0" dirty="0" err="1" smtClean="0"/>
                        <a:t>Raagi</a:t>
                      </a:r>
                      <a:r>
                        <a:rPr lang="en-US" baseline="0" dirty="0" smtClean="0"/>
                        <a:t>  23) </a:t>
                      </a:r>
                      <a:r>
                        <a:rPr lang="en-US" baseline="0" dirty="0" err="1" smtClean="0"/>
                        <a:t>Raagi</a:t>
                      </a:r>
                      <a:r>
                        <a:rPr lang="en-US" baseline="0" dirty="0" smtClean="0"/>
                        <a:t> Flour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 Pulses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24) </a:t>
                      </a:r>
                      <a:r>
                        <a:rPr lang="en-US" dirty="0" err="1" smtClean="0"/>
                        <a:t>Moong</a:t>
                      </a:r>
                      <a:r>
                        <a:rPr lang="en-US" baseline="0" dirty="0" smtClean="0"/>
                        <a:t>  25) </a:t>
                      </a:r>
                      <a:r>
                        <a:rPr lang="en-US" baseline="0" dirty="0" err="1" smtClean="0"/>
                        <a:t>Udad</a:t>
                      </a:r>
                      <a:r>
                        <a:rPr lang="en-US" baseline="0" dirty="0" smtClean="0"/>
                        <a:t> 26) </a:t>
                      </a:r>
                      <a:r>
                        <a:rPr lang="en-US" baseline="0" dirty="0" err="1" smtClean="0"/>
                        <a:t>Kulthi</a:t>
                      </a:r>
                      <a:r>
                        <a:rPr lang="en-US" baseline="0" dirty="0" smtClean="0"/>
                        <a:t> 27) </a:t>
                      </a:r>
                      <a:r>
                        <a:rPr lang="en-US" baseline="0" dirty="0" err="1" smtClean="0"/>
                        <a:t>Lobiya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Split Pulses (Using grind stones)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Arhar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</a:t>
                      </a:r>
                      <a:r>
                        <a:rPr lang="en-US" baseline="0" dirty="0" smtClean="0"/>
                        <a:t> 29) </a:t>
                      </a:r>
                      <a:r>
                        <a:rPr lang="en-US" baseline="0" dirty="0" err="1" smtClean="0"/>
                        <a:t>Moong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</a:t>
                      </a:r>
                      <a:r>
                        <a:rPr lang="en-US" baseline="0" dirty="0" smtClean="0"/>
                        <a:t> 30) </a:t>
                      </a:r>
                      <a:r>
                        <a:rPr lang="en-US" baseline="0" dirty="0" err="1" smtClean="0"/>
                        <a:t>Udad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Spices</a:t>
                      </a:r>
                      <a:r>
                        <a:rPr lang="en-US" baseline="0" dirty="0" smtClean="0"/>
                        <a:t> and Others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31) Turmeric Powder 32) </a:t>
                      </a:r>
                      <a:r>
                        <a:rPr lang="en-US" dirty="0" err="1" smtClean="0"/>
                        <a:t>Dhaniya</a:t>
                      </a:r>
                      <a:r>
                        <a:rPr lang="en-US" dirty="0" smtClean="0"/>
                        <a:t> Powder 33) </a:t>
                      </a:r>
                      <a:r>
                        <a:rPr lang="en-US" dirty="0" err="1" smtClean="0"/>
                        <a:t>Amchur</a:t>
                      </a:r>
                      <a:r>
                        <a:rPr lang="en-US" baseline="0" dirty="0" smtClean="0"/>
                        <a:t> Powder 34) Deseeded Tamarind 35) Niger 36) Roselle Petals Powder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Zila pacha\Desktop\PMRDF Imp\Agri\Planning\Farmer's Cooperative\Organic marketing\Branding &amp; Packaging\Aadim Logos\Aadim Logo with New Tag Line_Araqbic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02339" y="2173299"/>
            <a:ext cx="3598817" cy="27558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Current Marketing Scenario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257692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Marketing under the brand name “</a:t>
            </a:r>
            <a:r>
              <a:rPr lang="en-US" sz="2200" dirty="0" err="1" smtClean="0"/>
              <a:t>Aadim</a:t>
            </a:r>
            <a:r>
              <a:rPr lang="en-US" sz="2200" dirty="0" smtClean="0"/>
              <a:t>”</a:t>
            </a:r>
          </a:p>
          <a:p>
            <a:pPr algn="just"/>
            <a:r>
              <a:rPr lang="en-US" sz="2200" dirty="0" smtClean="0"/>
              <a:t>Also market processed products in bulk</a:t>
            </a:r>
          </a:p>
          <a:p>
            <a:pPr algn="just"/>
            <a:r>
              <a:rPr lang="en-US" sz="2200" dirty="0" smtClean="0"/>
              <a:t>Marketing in more than 38 cities in 18 States/ UTs</a:t>
            </a:r>
          </a:p>
          <a:p>
            <a:pPr algn="just"/>
            <a:r>
              <a:rPr lang="en-US" sz="2200" dirty="0" smtClean="0"/>
              <a:t>Selling in Tribes India stores across India</a:t>
            </a:r>
          </a:p>
          <a:p>
            <a:pPr algn="just"/>
            <a:r>
              <a:rPr lang="en-US" sz="2200" dirty="0" smtClean="0"/>
              <a:t>Other buyers – Organic Stores and Chains, Consumer Groups and Institutional Buyers </a:t>
            </a:r>
          </a:p>
          <a:p>
            <a:pPr algn="just"/>
            <a:r>
              <a:rPr lang="en-US" sz="2200" dirty="0" smtClean="0"/>
              <a:t>Turnover: 2019-20 – Rs. 50 </a:t>
            </a:r>
            <a:r>
              <a:rPr lang="en-US" sz="2200" dirty="0" err="1" smtClean="0"/>
              <a:t>Lakh</a:t>
            </a:r>
            <a:r>
              <a:rPr lang="en-US" sz="2200" dirty="0" smtClean="0"/>
              <a:t>, 2020-21 – Rs. 70 </a:t>
            </a:r>
            <a:r>
              <a:rPr lang="en-US" sz="2200" dirty="0" err="1" smtClean="0"/>
              <a:t>Lakh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List of Cities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5804" y="857232"/>
          <a:ext cx="8229600" cy="573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214"/>
                <a:gridCol w="1971660"/>
                <a:gridCol w="5500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/ 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Andhra Pradesh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1) </a:t>
                      </a:r>
                      <a:r>
                        <a:rPr lang="en-US" dirty="0" err="1" smtClean="0"/>
                        <a:t>Vijaywada</a:t>
                      </a:r>
                      <a:r>
                        <a:rPr lang="en-US" dirty="0" smtClean="0"/>
                        <a:t> 2) Visakhapatnam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3) </a:t>
                      </a:r>
                      <a:r>
                        <a:rPr lang="en-US" dirty="0" err="1" smtClean="0"/>
                        <a:t>Guwahati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Chandigarh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4) Chandigarh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Chhattisgarh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5)</a:t>
                      </a:r>
                      <a:r>
                        <a:rPr lang="en-US" baseline="0" dirty="0" smtClean="0"/>
                        <a:t> Dantewada 6) </a:t>
                      </a:r>
                      <a:r>
                        <a:rPr lang="en-US" baseline="0" dirty="0" err="1" smtClean="0"/>
                        <a:t>Bacheli</a:t>
                      </a:r>
                      <a:r>
                        <a:rPr lang="en-US" baseline="0" dirty="0" smtClean="0"/>
                        <a:t> 7) </a:t>
                      </a:r>
                      <a:r>
                        <a:rPr lang="en-US" baseline="0" dirty="0" err="1" smtClean="0"/>
                        <a:t>Jagdalpur</a:t>
                      </a:r>
                      <a:r>
                        <a:rPr lang="en-US" baseline="0" dirty="0" smtClean="0"/>
                        <a:t> 8) </a:t>
                      </a:r>
                      <a:r>
                        <a:rPr lang="en-US" baseline="0" dirty="0" err="1" smtClean="0"/>
                        <a:t>Bhilai</a:t>
                      </a:r>
                      <a:r>
                        <a:rPr lang="en-US" baseline="0" dirty="0" smtClean="0"/>
                        <a:t> 9) Raipur 10) </a:t>
                      </a:r>
                      <a:r>
                        <a:rPr lang="en-US" baseline="0" dirty="0" err="1" smtClean="0"/>
                        <a:t>Bilaspur</a:t>
                      </a:r>
                      <a:r>
                        <a:rPr lang="en-US" baseline="0" dirty="0" smtClean="0"/>
                        <a:t> 11) Dhamtari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Delhi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12) Delhi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Gujrath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13) </a:t>
                      </a:r>
                      <a:r>
                        <a:rPr lang="en-US" dirty="0" err="1" smtClean="0"/>
                        <a:t>Ahmedabad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Haryana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14) Faridabad 15) </a:t>
                      </a:r>
                      <a:r>
                        <a:rPr lang="en-US" dirty="0" err="1" smtClean="0"/>
                        <a:t>Gurugram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Jharkhand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17) Ranchi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Karnataka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18) Bangalore 19) </a:t>
                      </a:r>
                      <a:r>
                        <a:rPr lang="en-US" dirty="0" err="1" smtClean="0"/>
                        <a:t>Shimoga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20) </a:t>
                      </a:r>
                      <a:r>
                        <a:rPr lang="en-US" dirty="0" err="1" smtClean="0"/>
                        <a:t>Kozikode</a:t>
                      </a:r>
                      <a:r>
                        <a:rPr lang="en-US" dirty="0" smtClean="0"/>
                        <a:t> 21) </a:t>
                      </a:r>
                      <a:r>
                        <a:rPr lang="en-US" dirty="0" err="1" smtClean="0"/>
                        <a:t>Kochin</a:t>
                      </a:r>
                      <a:r>
                        <a:rPr lang="en-US" dirty="0" smtClean="0"/>
                        <a:t> 22) Trivandrum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Madhya Pradesh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23) Bhopal 24) Indore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Maharashtra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25)</a:t>
                      </a:r>
                      <a:r>
                        <a:rPr lang="en-US" baseline="0" dirty="0" smtClean="0"/>
                        <a:t> Mumbai 26) </a:t>
                      </a:r>
                      <a:r>
                        <a:rPr lang="en-US" baseline="0" dirty="0" err="1" smtClean="0"/>
                        <a:t>Pune</a:t>
                      </a:r>
                      <a:r>
                        <a:rPr lang="en-US" baseline="0" dirty="0" smtClean="0"/>
                        <a:t> 27) </a:t>
                      </a:r>
                      <a:r>
                        <a:rPr lang="en-US" baseline="0" dirty="0" err="1" smtClean="0"/>
                        <a:t>Nashik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Rajasthan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28) </a:t>
                      </a:r>
                      <a:r>
                        <a:rPr lang="en-US" dirty="0" err="1" smtClean="0"/>
                        <a:t>Jaipur</a:t>
                      </a:r>
                      <a:r>
                        <a:rPr lang="en-US" dirty="0" smtClean="0"/>
                        <a:t> 29) Udaipur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List of Cities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5804" y="1111232"/>
          <a:ext cx="82296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214"/>
                <a:gridCol w="1971660"/>
                <a:gridCol w="55007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/ 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Tamilnadu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30) Chennai 31) </a:t>
                      </a:r>
                      <a:r>
                        <a:rPr lang="en-US" dirty="0" err="1" smtClean="0"/>
                        <a:t>Coimbture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Telangana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32) Hyderabad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Uttarpradesh</a:t>
                      </a:r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33) Allahabad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Uttarakhand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34) </a:t>
                      </a:r>
                      <a:r>
                        <a:rPr lang="en-US" dirty="0" err="1" smtClean="0"/>
                        <a:t>Dehradun</a:t>
                      </a:r>
                      <a:r>
                        <a:rPr lang="en-US" dirty="0" smtClean="0"/>
                        <a:t> 35) </a:t>
                      </a:r>
                      <a:r>
                        <a:rPr lang="en-US" dirty="0" err="1" smtClean="0"/>
                        <a:t>Nainital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Punjab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36) </a:t>
                      </a:r>
                      <a:r>
                        <a:rPr lang="en-US" dirty="0" err="1" smtClean="0"/>
                        <a:t>Jalandhar</a:t>
                      </a:r>
                      <a:r>
                        <a:rPr lang="en-US" dirty="0" smtClean="0"/>
                        <a:t> 37) </a:t>
                      </a:r>
                      <a:r>
                        <a:rPr lang="en-US" dirty="0" err="1" smtClean="0"/>
                        <a:t>Ludhiyana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Odisha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38) </a:t>
                      </a:r>
                      <a:r>
                        <a:rPr lang="en-US" dirty="0" err="1" smtClean="0"/>
                        <a:t>Bubaneshwar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Organic Produce Processing Unit </a:t>
            </a:r>
            <a:br>
              <a:rPr lang="en-US" sz="3600" b="1" dirty="0" smtClean="0"/>
            </a:br>
            <a:r>
              <a:rPr lang="en-US" sz="2000" dirty="0" smtClean="0"/>
              <a:t>Provided to Bhoomgaadi with support of district administration of Dantewada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Facilities available: </a:t>
            </a:r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2500306"/>
          <a:ext cx="735811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5214974"/>
                <a:gridCol w="1285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r>
                        <a:rPr lang="en-US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Semi Automatic Rice Mill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Q / hr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Millet Processing 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Q/ hr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Poha</a:t>
                      </a:r>
                      <a:r>
                        <a:rPr lang="en-US" dirty="0" smtClean="0"/>
                        <a:t> Processing 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Q/ hr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Pulverizer</a:t>
                      </a:r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kg / hr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Tamarind Processing 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kg /hr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facility for branding and packaging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5417122"/>
            <a:ext cx="779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10-20 women and youth from surrounding villages engaged in processing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5286412" cy="27146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Local, Organic and Health Food</a:t>
            </a:r>
          </a:p>
          <a:p>
            <a:pPr algn="just"/>
            <a:r>
              <a:rPr lang="en-US" sz="2400" dirty="0" smtClean="0"/>
              <a:t>To popularize indigenous rice, millets and traditional vegetables </a:t>
            </a:r>
          </a:p>
          <a:p>
            <a:pPr algn="just"/>
            <a:r>
              <a:rPr lang="en-US" sz="2400" dirty="0" smtClean="0"/>
              <a:t>Experimentation with indigenous ingredients and modern recipes</a:t>
            </a:r>
          </a:p>
          <a:p>
            <a:pPr algn="just"/>
            <a:r>
              <a:rPr lang="en-US" sz="2400" dirty="0" smtClean="0"/>
              <a:t>8 youth from surrounding villages </a:t>
            </a:r>
          </a:p>
          <a:p>
            <a:pPr algn="just"/>
            <a:r>
              <a:rPr lang="en-US" sz="2400" dirty="0" smtClean="0"/>
              <a:t>Great potential to expand in various cities in state </a:t>
            </a:r>
          </a:p>
        </p:txBody>
      </p:sp>
      <p:pic>
        <p:nvPicPr>
          <p:cNvPr id="64514" name="Picture 2" descr="C:\Users\Zila pacha\Desktop\PMRDF Imp\Agri\Planning\Farmer's Cooperative\Organic marketing\Organic Cafetaria\cafe aadim_colour_new_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6069"/>
            <a:ext cx="3355976" cy="2579989"/>
          </a:xfrm>
          <a:prstGeom prst="rect">
            <a:avLst/>
          </a:prstGeom>
          <a:noFill/>
        </p:spPr>
      </p:pic>
      <p:pic>
        <p:nvPicPr>
          <p:cNvPr id="7" name="Content Placeholder 3" descr="IMG_47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857628"/>
            <a:ext cx="3932173" cy="2786081"/>
          </a:xfrm>
          <a:prstGeom prst="rect">
            <a:avLst/>
          </a:prstGeom>
        </p:spPr>
      </p:pic>
      <p:pic>
        <p:nvPicPr>
          <p:cNvPr id="9" name="Content Placeholder 3" descr="IMG_471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4000504"/>
            <a:ext cx="435331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SCN009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5692" y="142852"/>
            <a:ext cx="8915464" cy="5572164"/>
          </a:xfrm>
        </p:spPr>
      </p:pic>
      <p:sp>
        <p:nvSpPr>
          <p:cNvPr id="8" name="TextBox 7"/>
          <p:cNvSpPr txBox="1"/>
          <p:nvPr/>
        </p:nvSpPr>
        <p:spPr>
          <a:xfrm>
            <a:off x="285720" y="5929330"/>
            <a:ext cx="871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glance of a presentation made by Directorate of Agriculture, Chhattisgarh</a:t>
            </a:r>
          </a:p>
          <a:p>
            <a:pPr algn="ctr"/>
            <a:r>
              <a:rPr lang="en-US" dirty="0" smtClean="0"/>
              <a:t>Dantewada the only district in the state where no Govt. agency distributes chemical inputs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910" y="3000372"/>
            <a:ext cx="7858180" cy="428628"/>
          </a:xfrm>
          <a:prstGeom prst="rect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SCN009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928620"/>
            <a:ext cx="8143932" cy="4393535"/>
          </a:xfrm>
        </p:spPr>
      </p:pic>
      <p:sp>
        <p:nvSpPr>
          <p:cNvPr id="8" name="TextBox 7"/>
          <p:cNvSpPr txBox="1"/>
          <p:nvPr/>
        </p:nvSpPr>
        <p:spPr>
          <a:xfrm>
            <a:off x="1000100" y="550070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erstwhile C.M. of </a:t>
            </a:r>
            <a:r>
              <a:rPr lang="en-US" dirty="0" err="1" smtClean="0"/>
              <a:t>Chhattsgarh</a:t>
            </a:r>
            <a:r>
              <a:rPr lang="en-US" dirty="0" smtClean="0"/>
              <a:t> Dr. Raman Singh releasing </a:t>
            </a:r>
          </a:p>
          <a:p>
            <a:pPr algn="ctr"/>
            <a:r>
              <a:rPr lang="en-US" dirty="0" smtClean="0"/>
              <a:t>the brand “</a:t>
            </a:r>
            <a:r>
              <a:rPr lang="en-US" dirty="0" err="1" smtClean="0"/>
              <a:t>Aadim</a:t>
            </a:r>
            <a:r>
              <a:rPr lang="en-US" dirty="0" smtClean="0"/>
              <a:t>” of organic farmers of Dantewada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ila pacha\Desktop\PMRDF Imp\Agri\Planning\Nirmaan Project\Proposals\Crowd Funding\Problems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" y="1142984"/>
            <a:ext cx="8929719" cy="473663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en-US" sz="6000" b="1" dirty="0" smtClean="0">
                <a:cs typeface="Times New Roman" pitchFamily="18" charset="0"/>
              </a:rPr>
              <a:t>W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O</a:t>
            </a:r>
            <a:r>
              <a:rPr lang="en-US" sz="6000" b="1" dirty="0" smtClean="0">
                <a:cs typeface="Times New Roman" pitchFamily="18" charset="0"/>
              </a:rPr>
              <a:t>T</a:t>
            </a:r>
            <a:endParaRPr lang="en-US" sz="36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SCN009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952105" y="410467"/>
            <a:ext cx="7239789" cy="5429842"/>
          </a:xfrm>
        </p:spPr>
      </p:pic>
      <p:sp>
        <p:nvSpPr>
          <p:cNvPr id="8" name="TextBox 7"/>
          <p:cNvSpPr txBox="1"/>
          <p:nvPr/>
        </p:nvSpPr>
        <p:spPr>
          <a:xfrm>
            <a:off x="1000100" y="6000768"/>
            <a:ext cx="735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NITI </a:t>
            </a:r>
            <a:r>
              <a:rPr lang="en-US" dirty="0" err="1" smtClean="0"/>
              <a:t>Ayog</a:t>
            </a:r>
            <a:r>
              <a:rPr lang="en-US" dirty="0" smtClean="0"/>
              <a:t> CEO, Mr. </a:t>
            </a:r>
            <a:r>
              <a:rPr lang="en-US" dirty="0" err="1" smtClean="0"/>
              <a:t>Amitabh</a:t>
            </a:r>
            <a:r>
              <a:rPr lang="en-US" dirty="0" smtClean="0"/>
              <a:t> Kant Interacting with the farmers of Bhoomgaadi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SCN009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952105" y="410467"/>
            <a:ext cx="7239789" cy="5429842"/>
          </a:xfrm>
        </p:spPr>
      </p:pic>
      <p:sp>
        <p:nvSpPr>
          <p:cNvPr id="8" name="TextBox 7"/>
          <p:cNvSpPr txBox="1"/>
          <p:nvPr/>
        </p:nvSpPr>
        <p:spPr>
          <a:xfrm>
            <a:off x="904635" y="5929330"/>
            <a:ext cx="7453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NITI </a:t>
            </a:r>
            <a:r>
              <a:rPr lang="en-US" dirty="0" err="1" smtClean="0"/>
              <a:t>Ayog</a:t>
            </a:r>
            <a:r>
              <a:rPr lang="en-US" dirty="0" smtClean="0"/>
              <a:t> C.E.O, Mr. </a:t>
            </a:r>
            <a:r>
              <a:rPr lang="en-US" dirty="0" err="1" smtClean="0"/>
              <a:t>Amitabh</a:t>
            </a:r>
            <a:r>
              <a:rPr lang="en-US" dirty="0" smtClean="0"/>
              <a:t> Kant visiting the Processing unit of Bhoomgaadi </a:t>
            </a:r>
          </a:p>
          <a:p>
            <a:pPr algn="ctr"/>
            <a:r>
              <a:rPr lang="en-US" dirty="0" smtClean="0"/>
              <a:t>with the district Collector Mr. </a:t>
            </a:r>
            <a:r>
              <a:rPr lang="en-US" dirty="0" err="1" smtClean="0"/>
              <a:t>Saurabh</a:t>
            </a:r>
            <a:r>
              <a:rPr lang="en-US" dirty="0" smtClean="0"/>
              <a:t> Kumar (I.A.S.)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SCN009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00034" y="411804"/>
            <a:ext cx="8143932" cy="5427167"/>
          </a:xfrm>
        </p:spPr>
      </p:pic>
      <p:sp>
        <p:nvSpPr>
          <p:cNvPr id="8" name="TextBox 7"/>
          <p:cNvSpPr txBox="1"/>
          <p:nvPr/>
        </p:nvSpPr>
        <p:spPr>
          <a:xfrm>
            <a:off x="714348" y="6072206"/>
            <a:ext cx="775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Nirmaan team interacting with </a:t>
            </a:r>
            <a:r>
              <a:rPr lang="en-US" dirty="0" err="1" smtClean="0"/>
              <a:t>Hon’ble</a:t>
            </a:r>
            <a:r>
              <a:rPr lang="en-US" dirty="0" smtClean="0"/>
              <a:t> C.M. of Chhattisgarh, Mr. </a:t>
            </a:r>
            <a:r>
              <a:rPr lang="en-US" dirty="0" err="1" smtClean="0"/>
              <a:t>Bhupesh</a:t>
            </a:r>
            <a:r>
              <a:rPr lang="en-US" dirty="0" smtClean="0"/>
              <a:t> </a:t>
            </a:r>
            <a:r>
              <a:rPr lang="en-US" dirty="0" err="1" smtClean="0"/>
              <a:t>Baghel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SCN009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188613" y="410467"/>
            <a:ext cx="4766774" cy="5429842"/>
          </a:xfrm>
        </p:spPr>
      </p:pic>
      <p:sp>
        <p:nvSpPr>
          <p:cNvPr id="8" name="TextBox 7"/>
          <p:cNvSpPr txBox="1"/>
          <p:nvPr/>
        </p:nvSpPr>
        <p:spPr>
          <a:xfrm>
            <a:off x="1885374" y="5857892"/>
            <a:ext cx="554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Bhoomgaadi Farmers presenting organic rice products to </a:t>
            </a:r>
          </a:p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Hon’ble</a:t>
            </a:r>
            <a:r>
              <a:rPr lang="en-US" dirty="0" smtClean="0"/>
              <a:t> Prime Minister </a:t>
            </a:r>
            <a:r>
              <a:rPr lang="en-US" dirty="0" err="1" smtClean="0"/>
              <a:t>Narendra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557214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Mr. </a:t>
            </a:r>
            <a:r>
              <a:rPr lang="en-US" dirty="0" err="1" smtClean="0"/>
              <a:t>Ludru</a:t>
            </a:r>
            <a:r>
              <a:rPr lang="en-US" dirty="0" smtClean="0"/>
              <a:t> Ram Nag, a share holder of Bhoomgaadi presenting Honorable President of India, </a:t>
            </a:r>
            <a:r>
              <a:rPr lang="en-US" dirty="0" err="1" smtClean="0"/>
              <a:t>Ramnath</a:t>
            </a:r>
            <a:r>
              <a:rPr lang="en-US" dirty="0" smtClean="0"/>
              <a:t> </a:t>
            </a:r>
            <a:r>
              <a:rPr lang="en-US" dirty="0" err="1" smtClean="0"/>
              <a:t>Kovind</a:t>
            </a:r>
            <a:r>
              <a:rPr lang="en-US" dirty="0" smtClean="0"/>
              <a:t> with the organic rice marketed by Bhoomgaadi under the brand “</a:t>
            </a:r>
            <a:r>
              <a:rPr lang="en-US" dirty="0" err="1" smtClean="0"/>
              <a:t>Aadim</a:t>
            </a:r>
            <a:r>
              <a:rPr lang="en-US" dirty="0" smtClean="0"/>
              <a:t>”</a:t>
            </a:r>
            <a:endParaRPr lang="en-GB" dirty="0"/>
          </a:p>
        </p:txBody>
      </p:sp>
      <p:pic>
        <p:nvPicPr>
          <p:cNvPr id="32770" name="Picture 2" descr="Dantewada farmer gifts 'Aadim' rice to President Kovi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017000" cy="507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IN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Organic Certification </a:t>
            </a:r>
          </a:p>
          <a:p>
            <a:r>
              <a:rPr lang="en-US" dirty="0" smtClean="0"/>
              <a:t>PGS – Third Party No Connection, Challenges in Export</a:t>
            </a:r>
          </a:p>
          <a:p>
            <a:r>
              <a:rPr lang="en-US" dirty="0" smtClean="0"/>
              <a:t>Availability of small scale technology for processing</a:t>
            </a:r>
          </a:p>
          <a:p>
            <a:r>
              <a:rPr lang="en-US" dirty="0" smtClean="0"/>
              <a:t>Challenges with big trade and market distortions</a:t>
            </a:r>
          </a:p>
          <a:p>
            <a:r>
              <a:rPr lang="en-US" dirty="0" err="1" smtClean="0"/>
              <a:t>Mandi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High losses due to lack of infrastructure for storage</a:t>
            </a:r>
          </a:p>
          <a:p>
            <a:r>
              <a:rPr lang="en-US" dirty="0" smtClean="0"/>
              <a:t>Logistic due to remoteness </a:t>
            </a:r>
          </a:p>
          <a:p>
            <a:r>
              <a:rPr lang="en-US" dirty="0" smtClean="0"/>
              <a:t>Availability of good quality human resource</a:t>
            </a:r>
          </a:p>
          <a:p>
            <a:r>
              <a:rPr lang="en-US" dirty="0" smtClean="0"/>
              <a:t>The need for investing in the capacities of the farmers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Thank You!</a:t>
            </a:r>
            <a:endParaRPr lang="en-IN" sz="5400" b="1" dirty="0"/>
          </a:p>
        </p:txBody>
      </p:sp>
      <p:pic>
        <p:nvPicPr>
          <p:cNvPr id="4" name="Picture 2" descr="C:\Users\Zila pacha\Desktop\PMRDF Imp\Agri\Pics\P_20140912_1358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5070"/>
            <a:ext cx="9144000" cy="42529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746112"/>
            <a:ext cx="55929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Contact Name: </a:t>
            </a:r>
            <a:r>
              <a:rPr lang="en-US" dirty="0" err="1" smtClean="0"/>
              <a:t>Akash</a:t>
            </a:r>
            <a:r>
              <a:rPr lang="en-US" dirty="0" smtClean="0"/>
              <a:t> </a:t>
            </a:r>
            <a:r>
              <a:rPr lang="en-US" dirty="0" err="1" smtClean="0"/>
              <a:t>Badave</a:t>
            </a:r>
            <a:endParaRPr lang="en-US" dirty="0" smtClean="0"/>
          </a:p>
          <a:p>
            <a:pPr algn="ctr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akashsbadave@gmail.com</a:t>
            </a:r>
            <a:endParaRPr lang="en-US" dirty="0" smtClean="0"/>
          </a:p>
          <a:p>
            <a:pPr algn="ctr"/>
            <a:r>
              <a:rPr lang="en-US" dirty="0" smtClean="0"/>
              <a:t>Phone: 9406489449 / 9981234473</a:t>
            </a:r>
          </a:p>
          <a:p>
            <a:pPr algn="ctr"/>
            <a:r>
              <a:rPr lang="en-US" b="1" dirty="0" smtClean="0"/>
              <a:t>Registered Address: </a:t>
            </a:r>
          </a:p>
          <a:p>
            <a:pPr algn="ctr"/>
            <a:r>
              <a:rPr lang="en-US" dirty="0" smtClean="0"/>
              <a:t>Old </a:t>
            </a:r>
            <a:r>
              <a:rPr lang="en-US" dirty="0" err="1" smtClean="0"/>
              <a:t>Janpad</a:t>
            </a:r>
            <a:r>
              <a:rPr lang="en-US" dirty="0" smtClean="0"/>
              <a:t> </a:t>
            </a:r>
            <a:r>
              <a:rPr lang="en-US" dirty="0" err="1" smtClean="0"/>
              <a:t>Bhavan</a:t>
            </a:r>
            <a:r>
              <a:rPr lang="en-US" dirty="0" smtClean="0"/>
              <a:t>, Near New Petrol Pump, </a:t>
            </a:r>
            <a:r>
              <a:rPr lang="en-US" dirty="0" err="1" smtClean="0"/>
              <a:t>Bacheli</a:t>
            </a:r>
            <a:r>
              <a:rPr lang="en-US" dirty="0" smtClean="0"/>
              <a:t> Road,</a:t>
            </a:r>
          </a:p>
          <a:p>
            <a:pPr algn="ctr"/>
            <a:r>
              <a:rPr lang="en-US" dirty="0" smtClean="0"/>
              <a:t>Dantewada, Chhattisgarh, PIN: 494449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87575"/>
            <a:ext cx="9144000" cy="2098681"/>
          </a:xfr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Small, marginal and tribal farmers earning a sustainable livelihood from surrounding natural resources to ensure welfare of the family and live a dignified life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Vision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ila pacha\Desktop\PMRDF Imp\Agri\Planning\Nirmaan Project\Proposals\Crowd Funding\Building on Strength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857232"/>
            <a:ext cx="876306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ila pacha\Desktop\PMRDF Imp\Agri\Planning\Nirmaan Project\Proposals\Crowd Funding\Nirmaan-FPO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642918"/>
            <a:ext cx="8516533" cy="5214974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00034" y="5929330"/>
            <a:ext cx="8215370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488" y="6019404"/>
            <a:ext cx="354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 from the District Administration</a:t>
            </a:r>
            <a:endParaRPr lang="en-IN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428860" y="6215082"/>
            <a:ext cx="428628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285718" y="6214288"/>
            <a:ext cx="428628" cy="158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Milestones over years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033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Where we are currently 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1500175"/>
          <a:ext cx="8215370" cy="4572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15370"/>
              </a:tblGrid>
              <a:tr h="1473476"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  <a:defRPr/>
                      </a:pPr>
                      <a:r>
                        <a:rPr lang="en-US" sz="2000" b="0" dirty="0" smtClean="0"/>
                        <a:t>Presence in </a:t>
                      </a:r>
                      <a:r>
                        <a:rPr lang="en-US" sz="2200" b="1" dirty="0" smtClean="0"/>
                        <a:t>125 villages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000" b="0" dirty="0" smtClean="0"/>
                        <a:t>from Dantewada through a cadre of </a:t>
                      </a:r>
                      <a:r>
                        <a:rPr lang="en-US" sz="2200" b="1" dirty="0" smtClean="0"/>
                        <a:t>130 resource persons and coordinators </a:t>
                      </a:r>
                      <a:r>
                        <a:rPr lang="en-US" sz="2000" b="0" dirty="0" smtClean="0"/>
                        <a:t>from the community who conduct regular trainings, provide handholding support to the farmers</a:t>
                      </a:r>
                    </a:p>
                  </a:txBody>
                  <a:tcPr anchor="ctr"/>
                </a:tc>
              </a:tr>
              <a:tr h="71022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/>
                        <a:t>9800+ farmers and 27000+ Ha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dirty="0" smtClean="0"/>
                        <a:t>land under PGS organic certification </a:t>
                      </a:r>
                    </a:p>
                  </a:txBody>
                  <a:tcPr anchor="ctr"/>
                </a:tc>
              </a:tr>
              <a:tr h="691473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/>
                        <a:t>2300+ farmers </a:t>
                      </a:r>
                      <a:r>
                        <a:rPr lang="en-US" sz="2000" dirty="0" smtClean="0"/>
                        <a:t>have adopted improved methods of cultivation so far</a:t>
                      </a:r>
                    </a:p>
                  </a:txBody>
                  <a:tcPr anchor="ctr"/>
                </a:tc>
              </a:tr>
              <a:tr h="942443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/>
                        <a:t>35% average increase in productivity </a:t>
                      </a:r>
                      <a:r>
                        <a:rPr lang="en-US" sz="2000" dirty="0" smtClean="0"/>
                        <a:t>of paddy due to adoption of SRI and other techniques</a:t>
                      </a:r>
                    </a:p>
                  </a:txBody>
                  <a:tcPr anchor="ctr"/>
                </a:tc>
              </a:tr>
              <a:tr h="754415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Circulation of </a:t>
                      </a:r>
                      <a:r>
                        <a:rPr lang="en-US" sz="2200" b="1" dirty="0" smtClean="0"/>
                        <a:t>211 quintals of organic indigenous seeds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dirty="0" smtClean="0"/>
                        <a:t>among the farmers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1173953"/>
          <a:ext cx="8215370" cy="41838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15370"/>
              </a:tblGrid>
              <a:tr h="1071569"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  <a:defRPr/>
                      </a:pPr>
                      <a:r>
                        <a:rPr lang="en-US" sz="2200" b="1" dirty="0" smtClean="0"/>
                        <a:t>No sale, promotion, distribution of chemical inputs </a:t>
                      </a:r>
                      <a:r>
                        <a:rPr lang="en-US" sz="2000" b="0" dirty="0" smtClean="0"/>
                        <a:t>is being done by any government agency in Dantewada</a:t>
                      </a:r>
                    </a:p>
                  </a:txBody>
                  <a:tcPr anchor="ctr"/>
                </a:tc>
              </a:tr>
              <a:tr h="1241167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Farmers and Gram </a:t>
                      </a:r>
                      <a:r>
                        <a:rPr lang="en-US" sz="2000" dirty="0" err="1" smtClean="0"/>
                        <a:t>Panchayat</a:t>
                      </a:r>
                      <a:r>
                        <a:rPr lang="en-US" sz="2000" dirty="0" smtClean="0"/>
                        <a:t> bodies of </a:t>
                      </a:r>
                      <a:r>
                        <a:rPr lang="en-US" sz="2200" b="1" dirty="0" smtClean="0"/>
                        <a:t>110 villages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dirty="0" smtClean="0"/>
                        <a:t>have passed resolutions to be declared as organic and proposal for </a:t>
                      </a:r>
                      <a:r>
                        <a:rPr lang="en-US" sz="2000" b="1" dirty="0" smtClean="0"/>
                        <a:t>65000+ Ha </a:t>
                      </a:r>
                      <a:r>
                        <a:rPr lang="en-US" sz="2000" dirty="0" smtClean="0"/>
                        <a:t>area sent to the </a:t>
                      </a:r>
                      <a:r>
                        <a:rPr lang="en-US" sz="2000" dirty="0" err="1" smtClean="0"/>
                        <a:t>GoI</a:t>
                      </a:r>
                      <a:r>
                        <a:rPr lang="en-US" sz="2000" dirty="0" smtClean="0"/>
                        <a:t> under Large Area Certification (LAC) </a:t>
                      </a:r>
                    </a:p>
                  </a:txBody>
                  <a:tcPr anchor="ctr"/>
                </a:tc>
              </a:tr>
              <a:tr h="928694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Bhoomgaadi, an FPO with </a:t>
                      </a:r>
                      <a:r>
                        <a:rPr lang="en-US" sz="2200" b="1" dirty="0" smtClean="0"/>
                        <a:t>3000 member farmers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dirty="0" smtClean="0"/>
                        <a:t>which sales products in 35+ cities, with current turnover of Rs. 70 </a:t>
                      </a:r>
                      <a:r>
                        <a:rPr lang="en-US" sz="2000" dirty="0" err="1" smtClean="0"/>
                        <a:t>Lakh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942443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Local value addition that provides employment to </a:t>
                      </a:r>
                      <a:r>
                        <a:rPr lang="en-US" sz="2200" b="1" dirty="0" smtClean="0"/>
                        <a:t>20 women and youth</a:t>
                      </a:r>
                      <a:endParaRPr lang="en-US" sz="2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30573</TotalTime>
  <Words>1535</Words>
  <Application>Microsoft Office PowerPoint</Application>
  <PresentationFormat>On-screen Show (4:3)</PresentationFormat>
  <Paragraphs>275</Paragraphs>
  <Slides>36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Aparajita</vt:lpstr>
      <vt:lpstr>Arial</vt:lpstr>
      <vt:lpstr>Calibri</vt:lpstr>
      <vt:lpstr>Kokila</vt:lpstr>
      <vt:lpstr>Times New Roman</vt:lpstr>
      <vt:lpstr>Office Theme</vt:lpstr>
      <vt:lpstr>PowerPoint Presentation</vt:lpstr>
      <vt:lpstr>Dantewada</vt:lpstr>
      <vt:lpstr>SWOT</vt:lpstr>
      <vt:lpstr>Small, marginal and tribal farmers earning a sustainable livelihood from surrounding natural resources to ensure welfare of the family and live a dignified life</vt:lpstr>
      <vt:lpstr>PowerPoint Presentation</vt:lpstr>
      <vt:lpstr>PowerPoint Presentation</vt:lpstr>
      <vt:lpstr>Milestones over years</vt:lpstr>
      <vt:lpstr>Where we are currently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Structure of Bhoomgaadi</vt:lpstr>
      <vt:lpstr>Modus Operandi of Procurement and Operations</vt:lpstr>
      <vt:lpstr>PowerPoint Presentation</vt:lpstr>
      <vt:lpstr>Comparison</vt:lpstr>
      <vt:lpstr>Comparison</vt:lpstr>
      <vt:lpstr>Current Product Catalogue</vt:lpstr>
      <vt:lpstr>Current Marketing Scenario </vt:lpstr>
      <vt:lpstr>List of Cities</vt:lpstr>
      <vt:lpstr>List of Cities</vt:lpstr>
      <vt:lpstr>Organic Produce Processing Unit  Provided to Bhoomgaadi with support of district administration of Dantewada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A-X44H</dc:creator>
  <cp:lastModifiedBy>Microsoft account</cp:lastModifiedBy>
  <cp:revision>872</cp:revision>
  <dcterms:created xsi:type="dcterms:W3CDTF">2021-12-23T16:27:01Z</dcterms:created>
  <dcterms:modified xsi:type="dcterms:W3CDTF">2022-04-13T07:33:23Z</dcterms:modified>
</cp:coreProperties>
</file>